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81" r:id="rId4"/>
    <p:sldId id="262" r:id="rId5"/>
    <p:sldId id="261" r:id="rId6"/>
    <p:sldId id="264" r:id="rId7"/>
    <p:sldId id="266" r:id="rId8"/>
    <p:sldId id="273" r:id="rId9"/>
    <p:sldId id="274" r:id="rId10"/>
    <p:sldId id="275" r:id="rId11"/>
    <p:sldId id="276" r:id="rId12"/>
    <p:sldId id="268" r:id="rId13"/>
    <p:sldId id="280" r:id="rId14"/>
    <p:sldId id="277" r:id="rId15"/>
    <p:sldId id="270" r:id="rId16"/>
    <p:sldId id="272" r:id="rId17"/>
    <p:sldId id="271" r:id="rId18"/>
    <p:sldId id="282" r:id="rId19"/>
  </p:sldIdLst>
  <p:sldSz cx="6858000" cy="9906000" type="A4"/>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C51"/>
    <a:srgbClr val="FF4200"/>
    <a:srgbClr val="FF9900"/>
    <a:srgbClr val="B6165B"/>
    <a:srgbClr val="4F371D"/>
    <a:srgbClr val="9C8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28" autoAdjust="0"/>
    <p:restoredTop sz="94660"/>
  </p:normalViewPr>
  <p:slideViewPr>
    <p:cSldViewPr snapToGrid="0">
      <p:cViewPr varScale="1">
        <p:scale>
          <a:sx n="69" d="100"/>
          <a:sy n="69" d="100"/>
        </p:scale>
        <p:origin x="2072" y="5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www.sba-consult.ru/" TargetMode="Externa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26.02.2025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104866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26.02.2025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374760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26.02.2025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95372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37BFC2-0517-4E87-A9B9-36416B81C1AE}"/>
              </a:ext>
            </a:extLst>
          </p:cNvPr>
          <p:cNvSpPr>
            <a:spLocks noGrp="1"/>
          </p:cNvSpPr>
          <p:nvPr>
            <p:ph type="ctrTitle"/>
          </p:nvPr>
        </p:nvSpPr>
        <p:spPr>
          <a:xfrm>
            <a:off x="857250" y="1621191"/>
            <a:ext cx="5143500" cy="3448756"/>
          </a:xfrm>
        </p:spPr>
        <p:txBody>
          <a:bodyPr anchor="b"/>
          <a:lstStyle>
            <a:lvl1pPr algn="ctr">
              <a:defRPr sz="3375"/>
            </a:lvl1pPr>
          </a:lstStyle>
          <a:p>
            <a:r>
              <a:rPr lang="ru-RU"/>
              <a:t>Образец заголовка</a:t>
            </a:r>
          </a:p>
        </p:txBody>
      </p:sp>
      <p:sp>
        <p:nvSpPr>
          <p:cNvPr id="3" name="Подзаголовок 2">
            <a:extLst>
              <a:ext uri="{FF2B5EF4-FFF2-40B4-BE49-F238E27FC236}">
                <a16:creationId xmlns:a16="http://schemas.microsoft.com/office/drawing/2014/main" id="{582E2A8D-A9CD-4D67-850D-DC39687FE18F}"/>
              </a:ext>
            </a:extLst>
          </p:cNvPr>
          <p:cNvSpPr>
            <a:spLocks noGrp="1"/>
          </p:cNvSpPr>
          <p:nvPr>
            <p:ph type="subTitle" idx="1"/>
          </p:nvPr>
        </p:nvSpPr>
        <p:spPr>
          <a:xfrm>
            <a:off x="857250" y="5202944"/>
            <a:ext cx="5143500" cy="2391657"/>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ru-RU"/>
              <a:t>Образец подзаголовка</a:t>
            </a:r>
          </a:p>
        </p:txBody>
      </p:sp>
      <p:sp>
        <p:nvSpPr>
          <p:cNvPr id="4" name="Дата 3">
            <a:extLst>
              <a:ext uri="{FF2B5EF4-FFF2-40B4-BE49-F238E27FC236}">
                <a16:creationId xmlns:a16="http://schemas.microsoft.com/office/drawing/2014/main" id="{E04E2C6A-C3C3-4D58-8521-91C53F1BF59E}"/>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id="{2AB617E6-9721-4229-B04A-9AB220A024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35327D-8CE5-4311-95AD-8D536C01B54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590917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6C6264-BD27-4E03-83AC-8212DAD847A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CE04702-1E5F-4F50-9640-E3A75FB20A7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85325B9-AF6D-4989-9955-6FE726EC60B0}"/>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id="{D6D963E0-459E-4120-A947-29DA4DE6C19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5625CAB-AFEC-4914-B994-FF4C6F843F0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2343143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7D9508-32FC-4F44-8940-F35A254D28F7}"/>
              </a:ext>
            </a:extLst>
          </p:cNvPr>
          <p:cNvSpPr>
            <a:spLocks noGrp="1"/>
          </p:cNvSpPr>
          <p:nvPr>
            <p:ph type="title"/>
          </p:nvPr>
        </p:nvSpPr>
        <p:spPr>
          <a:xfrm>
            <a:off x="467917" y="2469623"/>
            <a:ext cx="5915025" cy="4120620"/>
          </a:xfrm>
        </p:spPr>
        <p:txBody>
          <a:bodyPr anchor="b"/>
          <a:lstStyle>
            <a:lvl1pPr>
              <a:defRPr sz="3375"/>
            </a:lvl1pPr>
          </a:lstStyle>
          <a:p>
            <a:r>
              <a:rPr lang="ru-RU"/>
              <a:t>Образец заголовка</a:t>
            </a:r>
          </a:p>
        </p:txBody>
      </p:sp>
      <p:sp>
        <p:nvSpPr>
          <p:cNvPr id="3" name="Текст 2">
            <a:extLst>
              <a:ext uri="{FF2B5EF4-FFF2-40B4-BE49-F238E27FC236}">
                <a16:creationId xmlns:a16="http://schemas.microsoft.com/office/drawing/2014/main" id="{619466B7-6957-4771-B3D7-BDDE8198992E}"/>
              </a:ext>
            </a:extLst>
          </p:cNvPr>
          <p:cNvSpPr>
            <a:spLocks noGrp="1"/>
          </p:cNvSpPr>
          <p:nvPr>
            <p:ph type="body" idx="1"/>
          </p:nvPr>
        </p:nvSpPr>
        <p:spPr>
          <a:xfrm>
            <a:off x="467917" y="6629226"/>
            <a:ext cx="5915025" cy="2166936"/>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C8FCCC8-4FBE-4AA9-8519-99698825A2F9}"/>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id="{E50CB9EC-5891-4CAE-8716-164849691E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BAE17C-7468-4EE9-8DE0-6ADDD8A0473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531390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C69A8A-7C7E-438A-A99F-2C83D1AB04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B82A1E5-C6F9-400E-B057-92315B936C6A}"/>
              </a:ext>
            </a:extLst>
          </p:cNvPr>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798F16C-5CB3-415F-A2A7-16D72C77F4E3}"/>
              </a:ext>
            </a:extLst>
          </p:cNvPr>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0E27A4E-D57D-4886-8B6D-C55801B23FB5}"/>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6" name="Нижний колонтитул 5">
            <a:extLst>
              <a:ext uri="{FF2B5EF4-FFF2-40B4-BE49-F238E27FC236}">
                <a16:creationId xmlns:a16="http://schemas.microsoft.com/office/drawing/2014/main" id="{C00A6213-2A5C-4C84-A377-4BD821CD497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65291C0-8789-41B7-B4D1-B8A6EFBA21FD}"/>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729880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112E63-677B-4DC0-8D6E-EF59C48017EA}"/>
              </a:ext>
            </a:extLst>
          </p:cNvPr>
          <p:cNvSpPr>
            <a:spLocks noGrp="1"/>
          </p:cNvSpPr>
          <p:nvPr>
            <p:ph type="title"/>
          </p:nvPr>
        </p:nvSpPr>
        <p:spPr>
          <a:xfrm>
            <a:off x="472382" y="527404"/>
            <a:ext cx="5915025" cy="1914702"/>
          </a:xfrm>
        </p:spPr>
        <p:txBody>
          <a:bodyPr/>
          <a:lstStyle/>
          <a:p>
            <a:r>
              <a:rPr lang="ru-RU"/>
              <a:t>Образец заголовка</a:t>
            </a:r>
          </a:p>
        </p:txBody>
      </p:sp>
      <p:sp>
        <p:nvSpPr>
          <p:cNvPr id="3" name="Текст 2">
            <a:extLst>
              <a:ext uri="{FF2B5EF4-FFF2-40B4-BE49-F238E27FC236}">
                <a16:creationId xmlns:a16="http://schemas.microsoft.com/office/drawing/2014/main" id="{C7447274-2F70-458B-BF32-6288F1D18C8A}"/>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4" name="Объект 3">
            <a:extLst>
              <a:ext uri="{FF2B5EF4-FFF2-40B4-BE49-F238E27FC236}">
                <a16:creationId xmlns:a16="http://schemas.microsoft.com/office/drawing/2014/main" id="{C2711C08-D22E-4A0C-A152-B264754866A1}"/>
              </a:ext>
            </a:extLst>
          </p:cNvPr>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1C8A246-4020-41E5-A6CB-F2372658EAE0}"/>
              </a:ext>
            </a:extLst>
          </p:cNvPr>
          <p:cNvSpPr>
            <a:spLocks noGrp="1"/>
          </p:cNvSpPr>
          <p:nvPr>
            <p:ph type="body" sz="quarter" idx="3"/>
          </p:nvPr>
        </p:nvSpPr>
        <p:spPr>
          <a:xfrm>
            <a:off x="3471864"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ru-RU"/>
              <a:t>Образец текста</a:t>
            </a:r>
          </a:p>
        </p:txBody>
      </p:sp>
      <p:sp>
        <p:nvSpPr>
          <p:cNvPr id="6" name="Объект 5">
            <a:extLst>
              <a:ext uri="{FF2B5EF4-FFF2-40B4-BE49-F238E27FC236}">
                <a16:creationId xmlns:a16="http://schemas.microsoft.com/office/drawing/2014/main" id="{F50E4FF1-8096-43CB-95D9-5D7B31572E14}"/>
              </a:ext>
            </a:extLst>
          </p:cNvPr>
          <p:cNvSpPr>
            <a:spLocks noGrp="1"/>
          </p:cNvSpPr>
          <p:nvPr>
            <p:ph sz="quarter" idx="4"/>
          </p:nvPr>
        </p:nvSpPr>
        <p:spPr>
          <a:xfrm>
            <a:off x="3471864"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EA60EEE-D081-4E27-AAA0-326FB6BBBE5D}"/>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8" name="Нижний колонтитул 7">
            <a:extLst>
              <a:ext uri="{FF2B5EF4-FFF2-40B4-BE49-F238E27FC236}">
                <a16:creationId xmlns:a16="http://schemas.microsoft.com/office/drawing/2014/main" id="{4B89D528-B72B-4766-AE75-7F502F9DBD6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C30F6CE-6A80-4D70-A411-6C90A246C994}"/>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136462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6338D6-1D4E-4EB0-B27A-86E6A164BC3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6E6BBF0-5331-4E69-9EDD-2CD817DF9389}"/>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4" name="Нижний колонтитул 3">
            <a:extLst>
              <a:ext uri="{FF2B5EF4-FFF2-40B4-BE49-F238E27FC236}">
                <a16:creationId xmlns:a16="http://schemas.microsoft.com/office/drawing/2014/main" id="{D33FB2F1-C13B-4A32-9199-B34DEFCCB07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DCB7A1A-0003-4A4A-AB15-D1F783541612}"/>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2605438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C3F76C3-1B62-4CE7-88B6-ADC205164870}"/>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3" name="Нижний колонтитул 2">
            <a:extLst>
              <a:ext uri="{FF2B5EF4-FFF2-40B4-BE49-F238E27FC236}">
                <a16:creationId xmlns:a16="http://schemas.microsoft.com/office/drawing/2014/main" id="{E66E39DE-3FCE-4753-968D-1E4DFF21E91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D0CB825-1A74-4076-8681-1F8C82514303}"/>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842127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BC808A-F674-4B85-A114-BF8C0333FBEC}"/>
              </a:ext>
            </a:extLst>
          </p:cNvPr>
          <p:cNvSpPr>
            <a:spLocks noGrp="1"/>
          </p:cNvSpPr>
          <p:nvPr>
            <p:ph type="title"/>
          </p:nvPr>
        </p:nvSpPr>
        <p:spPr>
          <a:xfrm>
            <a:off x="472382" y="660400"/>
            <a:ext cx="2211883" cy="2311400"/>
          </a:xfrm>
        </p:spPr>
        <p:txBody>
          <a:bodyPr anchor="b"/>
          <a:lstStyle>
            <a:lvl1pPr>
              <a:defRPr sz="1800"/>
            </a:lvl1pPr>
          </a:lstStyle>
          <a:p>
            <a:r>
              <a:rPr lang="ru-RU"/>
              <a:t>Образец заголовка</a:t>
            </a:r>
          </a:p>
        </p:txBody>
      </p:sp>
      <p:sp>
        <p:nvSpPr>
          <p:cNvPr id="3" name="Объект 2">
            <a:extLst>
              <a:ext uri="{FF2B5EF4-FFF2-40B4-BE49-F238E27FC236}">
                <a16:creationId xmlns:a16="http://schemas.microsoft.com/office/drawing/2014/main" id="{CB38DC3A-7936-4FB7-94D2-A4DE030D160C}"/>
              </a:ext>
            </a:extLst>
          </p:cNvPr>
          <p:cNvSpPr>
            <a:spLocks noGrp="1"/>
          </p:cNvSpPr>
          <p:nvPr>
            <p:ph idx="1"/>
          </p:nvPr>
        </p:nvSpPr>
        <p:spPr>
          <a:xfrm>
            <a:off x="2915544"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829A6DF-1D7A-4B3E-B71D-6EE249AF400A}"/>
              </a:ext>
            </a:extLst>
          </p:cNvPr>
          <p:cNvSpPr>
            <a:spLocks noGrp="1"/>
          </p:cNvSpPr>
          <p:nvPr>
            <p:ph type="body" sz="half" idx="2"/>
          </p:nvPr>
        </p:nvSpPr>
        <p:spPr>
          <a:xfrm>
            <a:off x="472382"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a:extLst>
              <a:ext uri="{FF2B5EF4-FFF2-40B4-BE49-F238E27FC236}">
                <a16:creationId xmlns:a16="http://schemas.microsoft.com/office/drawing/2014/main" id="{C579D34A-8AE1-4042-9C96-C91CB3A2E83D}"/>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6" name="Нижний колонтитул 5">
            <a:extLst>
              <a:ext uri="{FF2B5EF4-FFF2-40B4-BE49-F238E27FC236}">
                <a16:creationId xmlns:a16="http://schemas.microsoft.com/office/drawing/2014/main" id="{079E1AA5-FF6C-41C1-862D-5AE09C9134B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2E99D37-1445-458E-A8EC-DB5D8988487C}"/>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13263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63AF68F-0F98-4C54-B26C-46A2BF423034}" type="datetimeFigureOut">
              <a:rPr lang="ru-RU" smtClean="0"/>
              <a:t>26.02.2025</a:t>
            </a:fld>
            <a:endParaRPr lang="ru-RU"/>
          </a:p>
        </p:txBody>
      </p:sp>
      <p:sp>
        <p:nvSpPr>
          <p:cNvPr id="5" name="Footer Placeholder 4"/>
          <p:cNvSpPr>
            <a:spLocks noGrp="1"/>
          </p:cNvSpPr>
          <p:nvPr>
            <p:ph type="ftr" sz="quarter" idx="11"/>
          </p:nvPr>
        </p:nvSpPr>
        <p:spPr/>
        <p:txBody>
          <a:bodyPr/>
          <a:lstStyle/>
          <a:p>
            <a:endParaRPr lang="ru-RU" dirty="0"/>
          </a:p>
        </p:txBody>
      </p:sp>
    </p:spTree>
    <p:extLst>
      <p:ext uri="{BB962C8B-B14F-4D97-AF65-F5344CB8AC3E}">
        <p14:creationId xmlns:p14="http://schemas.microsoft.com/office/powerpoint/2010/main" val="2752851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B9E6AD-1047-4BE1-87D2-A89FA49895E4}"/>
              </a:ext>
            </a:extLst>
          </p:cNvPr>
          <p:cNvSpPr>
            <a:spLocks noGrp="1"/>
          </p:cNvSpPr>
          <p:nvPr>
            <p:ph type="title"/>
          </p:nvPr>
        </p:nvSpPr>
        <p:spPr>
          <a:xfrm>
            <a:off x="472382" y="660400"/>
            <a:ext cx="2211883" cy="2311400"/>
          </a:xfrm>
        </p:spPr>
        <p:txBody>
          <a:bodyPr anchor="b"/>
          <a:lstStyle>
            <a:lvl1pPr>
              <a:defRPr sz="1800"/>
            </a:lvl1pPr>
          </a:lstStyle>
          <a:p>
            <a:r>
              <a:rPr lang="ru-RU"/>
              <a:t>Образец заголовка</a:t>
            </a:r>
          </a:p>
        </p:txBody>
      </p:sp>
      <p:sp>
        <p:nvSpPr>
          <p:cNvPr id="3" name="Рисунок 2">
            <a:extLst>
              <a:ext uri="{FF2B5EF4-FFF2-40B4-BE49-F238E27FC236}">
                <a16:creationId xmlns:a16="http://schemas.microsoft.com/office/drawing/2014/main" id="{32698C0C-D567-495B-9496-E74924B6CC06}"/>
              </a:ext>
            </a:extLst>
          </p:cNvPr>
          <p:cNvSpPr>
            <a:spLocks noGrp="1"/>
          </p:cNvSpPr>
          <p:nvPr>
            <p:ph type="pic" idx="1"/>
          </p:nvPr>
        </p:nvSpPr>
        <p:spPr>
          <a:xfrm>
            <a:off x="2915544"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ru-RU"/>
          </a:p>
        </p:txBody>
      </p:sp>
      <p:sp>
        <p:nvSpPr>
          <p:cNvPr id="4" name="Текст 3">
            <a:extLst>
              <a:ext uri="{FF2B5EF4-FFF2-40B4-BE49-F238E27FC236}">
                <a16:creationId xmlns:a16="http://schemas.microsoft.com/office/drawing/2014/main" id="{F5C0625F-B6FE-4992-A4DD-2C9148FED090}"/>
              </a:ext>
            </a:extLst>
          </p:cNvPr>
          <p:cNvSpPr>
            <a:spLocks noGrp="1"/>
          </p:cNvSpPr>
          <p:nvPr>
            <p:ph type="body" sz="half" idx="2"/>
          </p:nvPr>
        </p:nvSpPr>
        <p:spPr>
          <a:xfrm>
            <a:off x="472382"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ru-RU"/>
              <a:t>Образец текста</a:t>
            </a:r>
          </a:p>
        </p:txBody>
      </p:sp>
      <p:sp>
        <p:nvSpPr>
          <p:cNvPr id="5" name="Дата 4">
            <a:extLst>
              <a:ext uri="{FF2B5EF4-FFF2-40B4-BE49-F238E27FC236}">
                <a16:creationId xmlns:a16="http://schemas.microsoft.com/office/drawing/2014/main" id="{42C90844-A313-4D13-ADFC-7B1D4C94396F}"/>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6" name="Нижний колонтитул 5">
            <a:extLst>
              <a:ext uri="{FF2B5EF4-FFF2-40B4-BE49-F238E27FC236}">
                <a16:creationId xmlns:a16="http://schemas.microsoft.com/office/drawing/2014/main" id="{361C4F8B-7659-44A2-B027-A59D8D44937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DC4C2A7-867B-43A2-81FB-6540AD451AA2}"/>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230174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2D2378-5E98-4C34-BC36-7F132906C98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DF411C75-DF3D-4874-BDC6-DB8E602F2F9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8C090D5-5DD2-4F43-98D7-E9036A7A02FA}"/>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id="{D54C8B0A-561E-4651-8920-3A15BBAE36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D704F8-7ADE-4F96-9280-510ED3EACA4E}"/>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192472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6E5CF32A-E9EF-4CB6-BF95-2A0DD0C2A7B1}"/>
              </a:ext>
            </a:extLst>
          </p:cNvPr>
          <p:cNvSpPr>
            <a:spLocks noGrp="1"/>
          </p:cNvSpPr>
          <p:nvPr>
            <p:ph type="title" orient="vert"/>
          </p:nvPr>
        </p:nvSpPr>
        <p:spPr>
          <a:xfrm>
            <a:off x="4907756" y="527404"/>
            <a:ext cx="1478756" cy="8394877"/>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1057243-BC56-4170-9153-2E06C4DE3358}"/>
              </a:ext>
            </a:extLst>
          </p:cNvPr>
          <p:cNvSpPr>
            <a:spLocks noGrp="1"/>
          </p:cNvSpPr>
          <p:nvPr>
            <p:ph type="body" orient="vert" idx="1"/>
          </p:nvPr>
        </p:nvSpPr>
        <p:spPr>
          <a:xfrm>
            <a:off x="471487" y="527404"/>
            <a:ext cx="4350544" cy="839487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6CB8A9-FD99-4F85-BA1F-2689E05742D7}"/>
              </a:ext>
            </a:extLst>
          </p:cNvPr>
          <p:cNvSpPr>
            <a:spLocks noGrp="1"/>
          </p:cNvSpPr>
          <p:nvPr>
            <p:ph type="dt" sz="half" idx="10"/>
          </p:nvPr>
        </p:nvSpPr>
        <p:spPr/>
        <p:txBody>
          <a:bodyPr/>
          <a:lstStyle/>
          <a:p>
            <a:fld id="{539EE759-C8E6-41DE-8B56-3AAA4EA98F4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id="{3EF8FC34-0863-4F32-BBB9-0AFF8413F59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CEC5B66-AE94-4ED1-9744-84E6680FADA0}"/>
              </a:ext>
            </a:extLst>
          </p:cNvPr>
          <p:cNvSpPr>
            <a:spLocks noGrp="1"/>
          </p:cNvSpPr>
          <p:nvPr>
            <p:ph type="sldNum" sz="quarter" idx="12"/>
          </p:nvPr>
        </p:nvSpPr>
        <p:spPr/>
        <p:txBody>
          <a:bodyPr/>
          <a:lstStyle/>
          <a:p>
            <a:fld id="{562C94A8-69AA-4C7D-96AC-069251011C76}" type="slidenum">
              <a:rPr lang="ru-RU" smtClean="0"/>
              <a:t>‹#›</a:t>
            </a:fld>
            <a:endParaRPr lang="ru-RU"/>
          </a:p>
        </p:txBody>
      </p:sp>
    </p:spTree>
    <p:extLst>
      <p:ext uri="{BB962C8B-B14F-4D97-AF65-F5344CB8AC3E}">
        <p14:creationId xmlns:p14="http://schemas.microsoft.com/office/powerpoint/2010/main" val="325471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822" y="2921284"/>
            <a:ext cx="5421744" cy="4638552"/>
          </a:xfrm>
        </p:spPr>
        <p:txBody>
          <a:bodyPr anchor="t">
            <a:normAutofit/>
          </a:bodyPr>
          <a:lstStyle>
            <a:lvl1pPr algn="l">
              <a:defRPr sz="3375" b="1" cap="none">
                <a:solidFill>
                  <a:schemeClr val="bg1"/>
                </a:solidFill>
                <a:latin typeface="Proxima Nova" charset="0"/>
                <a:ea typeface="Proxima Nova" charset="0"/>
                <a:cs typeface="Proxima Nova" charset="0"/>
              </a:defRPr>
            </a:lvl1pPr>
          </a:lstStyle>
          <a:p>
            <a:r>
              <a:rPr lang="ru-RU"/>
              <a:t>Образец заголовка</a:t>
            </a:r>
            <a:endParaRPr lang="en-US" dirty="0"/>
          </a:p>
        </p:txBody>
      </p:sp>
    </p:spTree>
    <p:extLst>
      <p:ext uri="{BB962C8B-B14F-4D97-AF65-F5344CB8AC3E}">
        <p14:creationId xmlns:p14="http://schemas.microsoft.com/office/powerpoint/2010/main" val="2957666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5FB44F6A-7566-4C4C-B9DC-6496B8B524C7}"/>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val="0"/>
              </a:ext>
            </a:extLst>
          </a:blip>
          <a:stretch>
            <a:fillRect/>
          </a:stretch>
        </p:blipFill>
        <p:spPr>
          <a:xfrm rot="5400000">
            <a:off x="-1758260" y="55298"/>
            <a:ext cx="11208910" cy="8492493"/>
          </a:xfrm>
          <a:prstGeom prst="rect">
            <a:avLst/>
          </a:prstGeom>
          <a:effectLst/>
        </p:spPr>
      </p:pic>
      <p:sp>
        <p:nvSpPr>
          <p:cNvPr id="10" name="Title 1">
            <a:extLst>
              <a:ext uri="{FF2B5EF4-FFF2-40B4-BE49-F238E27FC236}">
                <a16:creationId xmlns:a16="http://schemas.microsoft.com/office/drawing/2014/main" id="{16A311B7-47E5-4D67-9B18-2789D4E6C521}"/>
              </a:ext>
            </a:extLst>
          </p:cNvPr>
          <p:cNvSpPr>
            <a:spLocks noGrp="1"/>
          </p:cNvSpPr>
          <p:nvPr>
            <p:ph type="title"/>
          </p:nvPr>
        </p:nvSpPr>
        <p:spPr>
          <a:xfrm>
            <a:off x="391891" y="2045220"/>
            <a:ext cx="5509679" cy="1653023"/>
          </a:xfrm>
        </p:spPr>
        <p:txBody>
          <a:bodyPr anchor="t"/>
          <a:lstStyle>
            <a:lvl1pPr algn="l">
              <a:defRPr sz="3200" b="1" cap="none">
                <a:solidFill>
                  <a:srgbClr val="8F1053"/>
                </a:solidFill>
                <a:effectLst>
                  <a:outerShdw blurRad="38100" dist="38100" dir="2700000" algn="tl">
                    <a:srgbClr val="000000">
                      <a:alpha val="43137"/>
                    </a:srgbClr>
                  </a:outerShdw>
                </a:effectLst>
                <a:latin typeface="Proxima Nova" charset="0"/>
                <a:ea typeface="Proxima Nova" charset="0"/>
                <a:cs typeface="Proxima Nova" charset="0"/>
              </a:defRPr>
            </a:lvl1pPr>
          </a:lstStyle>
          <a:p>
            <a:r>
              <a:rPr lang="ru-RU"/>
              <a:t>Образец заголовка</a:t>
            </a:r>
            <a:endParaRPr lang="en-US" dirty="0"/>
          </a:p>
        </p:txBody>
      </p:sp>
      <p:sp>
        <p:nvSpPr>
          <p:cNvPr id="11" name="Content Placeholder 2">
            <a:extLst>
              <a:ext uri="{FF2B5EF4-FFF2-40B4-BE49-F238E27FC236}">
                <a16:creationId xmlns:a16="http://schemas.microsoft.com/office/drawing/2014/main" id="{B5030E68-0338-4892-B4CA-4F366C330E45}"/>
              </a:ext>
            </a:extLst>
          </p:cNvPr>
          <p:cNvSpPr>
            <a:spLocks noGrp="1"/>
          </p:cNvSpPr>
          <p:nvPr>
            <p:ph idx="1"/>
          </p:nvPr>
        </p:nvSpPr>
        <p:spPr>
          <a:xfrm>
            <a:off x="391887" y="4151094"/>
            <a:ext cx="6172200" cy="4727160"/>
          </a:xfrm>
        </p:spPr>
        <p:txBody>
          <a:bodyPr>
            <a:normAutofit/>
          </a:bodyPr>
          <a:lstStyle>
            <a:lvl1pPr marL="0" indent="0" algn="l">
              <a:buNone/>
              <a:defRPr sz="2000">
                <a:latin typeface="Proxima Nova" charset="0"/>
                <a:ea typeface="Proxima Nova" charset="0"/>
                <a:cs typeface="Proxima Nova" charset="0"/>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ru-RU" dirty="0"/>
              <a:t>Образец текста</a:t>
            </a:r>
          </a:p>
        </p:txBody>
      </p:sp>
      <p:sp>
        <p:nvSpPr>
          <p:cNvPr id="12" name="Номер слайда 1">
            <a:extLst>
              <a:ext uri="{FF2B5EF4-FFF2-40B4-BE49-F238E27FC236}">
                <a16:creationId xmlns:a16="http://schemas.microsoft.com/office/drawing/2014/main" id="{CF191348-C8E0-4816-BA5D-9751C7916CCA}"/>
              </a:ext>
            </a:extLst>
          </p:cNvPr>
          <p:cNvSpPr txBox="1">
            <a:spLocks/>
          </p:cNvSpPr>
          <p:nvPr userDrawn="1"/>
        </p:nvSpPr>
        <p:spPr>
          <a:xfrm>
            <a:off x="626542" y="9318780"/>
            <a:ext cx="5604916" cy="533480"/>
          </a:xfrm>
          <a:prstGeom prst="rect">
            <a:avLst/>
          </a:prstGeom>
        </p:spPr>
        <p:txBody>
          <a:bodyPr/>
          <a:lstStyle>
            <a:defPPr>
              <a:defRPr lang="en-US"/>
            </a:defPPr>
            <a:lvl1pPr algn="l" defTabSz="457200" rtl="0" eaLnBrk="0" fontAlgn="base" hangingPunct="0">
              <a:spcBef>
                <a:spcPct val="0"/>
              </a:spcBef>
              <a:spcAft>
                <a:spcPct val="0"/>
              </a:spcAft>
              <a:defRPr sz="120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1600" dirty="0">
                <a:solidFill>
                  <a:schemeClr val="tx1"/>
                </a:solidFill>
              </a:rPr>
              <a:t>+7 </a:t>
            </a:r>
            <a:r>
              <a:rPr lang="ru-RU" sz="1600" dirty="0">
                <a:solidFill>
                  <a:schemeClr val="tx1"/>
                </a:solidFill>
              </a:rPr>
              <a:t>(495) 748-03-16                               </a:t>
            </a:r>
            <a:r>
              <a:rPr lang="en-US" sz="1600" dirty="0">
                <a:solidFill>
                  <a:schemeClr val="tx1"/>
                </a:solidFill>
              </a:rPr>
              <a:t>            </a:t>
            </a:r>
            <a:r>
              <a:rPr lang="ru-RU" sz="1600" dirty="0">
                <a:solidFill>
                  <a:schemeClr val="tx1"/>
                </a:solidFill>
                <a:ea typeface="Airbnb Cereal App" panose="020B0702020203020204" pitchFamily="34" charset="-18"/>
                <a:hlinkClick r:id="rId5">
                  <a:extLst>
                    <a:ext uri="{A12FA001-AC4F-418D-AE19-62706E023703}">
                      <ahyp:hlinkClr xmlns:ahyp="http://schemas.microsoft.com/office/drawing/2018/hyperlinkcolor" val="tx"/>
                    </a:ext>
                  </a:extLst>
                </a:hlinkClick>
              </a:rPr>
              <a:t>www.sba-consult.ru</a:t>
            </a:r>
            <a:endParaRPr lang="ru-RU" sz="1600" dirty="0">
              <a:solidFill>
                <a:schemeClr val="tx1"/>
              </a:solidFill>
            </a:endParaRPr>
          </a:p>
        </p:txBody>
      </p:sp>
      <p:sp>
        <p:nvSpPr>
          <p:cNvPr id="9" name="Прямоугольник 8">
            <a:extLst>
              <a:ext uri="{FF2B5EF4-FFF2-40B4-BE49-F238E27FC236}">
                <a16:creationId xmlns:a16="http://schemas.microsoft.com/office/drawing/2014/main" id="{4786E006-F200-4E06-9EC3-81892F4CBE9E}"/>
              </a:ext>
            </a:extLst>
          </p:cNvPr>
          <p:cNvSpPr/>
          <p:nvPr userDrawn="1"/>
        </p:nvSpPr>
        <p:spPr>
          <a:xfrm>
            <a:off x="0" y="0"/>
            <a:ext cx="6855552" cy="733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8" name="TextBox 17">
            <a:extLst>
              <a:ext uri="{FF2B5EF4-FFF2-40B4-BE49-F238E27FC236}">
                <a16:creationId xmlns:a16="http://schemas.microsoft.com/office/drawing/2014/main" id="{8C2C7EE3-4E82-4216-85F0-0A314157F380}"/>
              </a:ext>
            </a:extLst>
          </p:cNvPr>
          <p:cNvSpPr txBox="1"/>
          <p:nvPr userDrawn="1"/>
        </p:nvSpPr>
        <p:spPr>
          <a:xfrm>
            <a:off x="1816435" y="33769"/>
            <a:ext cx="4954293" cy="646331"/>
          </a:xfrm>
          <a:prstGeom prst="rect">
            <a:avLst/>
          </a:prstGeom>
          <a:noFill/>
        </p:spPr>
        <p:txBody>
          <a:bodyPr wrap="square">
            <a:spAutoFit/>
          </a:bodyPr>
          <a:lstStyle/>
          <a:p>
            <a:pPr algn="r"/>
            <a:r>
              <a:rPr lang="ru-RU" sz="1200" dirty="0">
                <a:solidFill>
                  <a:srgbClr val="8F1053"/>
                </a:solidFill>
                <a:latin typeface="+mj-lt"/>
                <a:ea typeface="Airbnb Cereal App" panose="020B0702020203020204" pitchFamily="34" charset="-18"/>
                <a:cs typeface="Airbnb Cereal App" panose="020B0702020203020204" pitchFamily="34" charset="-18"/>
              </a:rPr>
              <a:t>Москва, ул. Яблочкова, д. 21, к. 3</a:t>
            </a:r>
          </a:p>
          <a:p>
            <a:pPr algn="r"/>
            <a:r>
              <a:rPr lang="ru-RU" sz="1200" dirty="0">
                <a:solidFill>
                  <a:srgbClr val="8F1053"/>
                </a:solidFill>
                <a:latin typeface="+mj-lt"/>
                <a:ea typeface="Airbnb Cereal App" panose="020B0702020203020204" pitchFamily="34" charset="-18"/>
                <a:cs typeface="Airbnb Cereal App" panose="020B0702020203020204" pitchFamily="34" charset="-18"/>
              </a:rPr>
              <a:t>+7 (495) 748-03-16</a:t>
            </a:r>
          </a:p>
          <a:p>
            <a:pPr algn="r"/>
            <a:r>
              <a:rPr lang="ru-RU" sz="1200" b="0" u="none" dirty="0">
                <a:solidFill>
                  <a:srgbClr val="8F1053"/>
                </a:solidFill>
                <a:latin typeface="+mj-lt"/>
                <a:ea typeface="Airbnb Cereal App" panose="020B0702020203020204" pitchFamily="34" charset="-18"/>
                <a:cs typeface="Airbnb Cereal App" panose="020B0702020203020204" pitchFamily="34" charset="-18"/>
                <a:hlinkClick r:id="rId5">
                  <a:extLst>
                    <a:ext uri="{A12FA001-AC4F-418D-AE19-62706E023703}">
                      <ahyp:hlinkClr xmlns:ahyp="http://schemas.microsoft.com/office/drawing/2018/hyperlinkcolor" val="tx"/>
                    </a:ext>
                  </a:extLst>
                </a:hlinkClick>
              </a:rPr>
              <a:t>www.sba-consult.ru</a:t>
            </a:r>
            <a:endParaRPr lang="ru-RU" sz="1200" b="0" u="none" dirty="0">
              <a:solidFill>
                <a:srgbClr val="8F1053"/>
              </a:solidFill>
              <a:latin typeface="+mj-lt"/>
              <a:ea typeface="Airbnb Cereal App" panose="020B0702020203020204" pitchFamily="34" charset="-18"/>
              <a:cs typeface="Airbnb Cereal App" panose="020B0702020203020204" pitchFamily="34" charset="-18"/>
            </a:endParaRPr>
          </a:p>
        </p:txBody>
      </p:sp>
      <p:pic>
        <p:nvPicPr>
          <p:cNvPr id="17" name="Рисунок 16">
            <a:extLst>
              <a:ext uri="{FF2B5EF4-FFF2-40B4-BE49-F238E27FC236}">
                <a16:creationId xmlns:a16="http://schemas.microsoft.com/office/drawing/2014/main" id="{68E7A0BF-1809-4CE4-90B6-E45BB41318C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989" y="37310"/>
            <a:ext cx="1708740" cy="637057"/>
          </a:xfrm>
          <a:prstGeom prst="rect">
            <a:avLst/>
          </a:prstGeom>
        </p:spPr>
      </p:pic>
    </p:spTree>
    <p:extLst>
      <p:ext uri="{BB962C8B-B14F-4D97-AF65-F5344CB8AC3E}">
        <p14:creationId xmlns:p14="http://schemas.microsoft.com/office/powerpoint/2010/main" val="4284738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9CAAA2-1C17-4421-B16C-2497EC4838E4}"/>
              </a:ext>
            </a:extLst>
          </p:cNvPr>
          <p:cNvSpPr>
            <a:spLocks noGrp="1"/>
          </p:cNvSpPr>
          <p:nvPr>
            <p:ph type="title"/>
          </p:nvPr>
        </p:nvSpPr>
        <p:spPr/>
        <p:txBody>
          <a:bodyPr/>
          <a:lstStyle/>
          <a:p>
            <a:r>
              <a:rPr lang="ru-RU"/>
              <a:t>Образец заголовка</a:t>
            </a:r>
          </a:p>
        </p:txBody>
      </p:sp>
      <p:sp>
        <p:nvSpPr>
          <p:cNvPr id="3" name="Номер слайда 2">
            <a:extLst>
              <a:ext uri="{FF2B5EF4-FFF2-40B4-BE49-F238E27FC236}">
                <a16:creationId xmlns:a16="http://schemas.microsoft.com/office/drawing/2014/main" id="{4B45275E-9054-4429-A8BD-EB099A7E61F9}"/>
              </a:ext>
            </a:extLst>
          </p:cNvPr>
          <p:cNvSpPr>
            <a:spLocks noGrp="1"/>
          </p:cNvSpPr>
          <p:nvPr>
            <p:ph type="sldNum" sz="quarter" idx="10"/>
          </p:nvPr>
        </p:nvSpPr>
        <p:spPr>
          <a:xfrm>
            <a:off x="173306" y="9256713"/>
            <a:ext cx="432048" cy="528931"/>
          </a:xfrm>
          <a:prstGeom prst="rect">
            <a:avLst/>
          </a:prstGeom>
        </p:spPr>
        <p:txBody>
          <a:bodyPr/>
          <a:lstStyle/>
          <a:p>
            <a:fld id="{2F881274-9221-4108-8664-E91B21D6649C}" type="slidenum">
              <a:rPr lang="ru-RU" smtClean="0"/>
              <a:t>‹#›</a:t>
            </a:fld>
            <a:endParaRPr lang="ru-RU"/>
          </a:p>
        </p:txBody>
      </p:sp>
    </p:spTree>
    <p:extLst>
      <p:ext uri="{BB962C8B-B14F-4D97-AF65-F5344CB8AC3E}">
        <p14:creationId xmlns:p14="http://schemas.microsoft.com/office/powerpoint/2010/main" val="1782544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63AF68F-0F98-4C54-B26C-46A2BF423034}" type="datetimeFigureOut">
              <a:rPr lang="ru-RU" smtClean="0"/>
              <a:t>26.02.2025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4191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63AF68F-0F98-4C54-B26C-46A2BF423034}" type="datetimeFigureOut">
              <a:rPr lang="ru-RU" smtClean="0"/>
              <a:t>26.02.2025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52208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63AF68F-0F98-4C54-B26C-46A2BF423034}" type="datetimeFigureOut">
              <a:rPr lang="ru-RU" smtClean="0"/>
              <a:t>26.02.2025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1315677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63AF68F-0F98-4C54-B26C-46A2BF423034}" type="datetimeFigureOut">
              <a:rPr lang="ru-RU" smtClean="0"/>
              <a:t>26.02.2025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89838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AF68F-0F98-4C54-B26C-46A2BF423034}" type="datetimeFigureOut">
              <a:rPr lang="ru-RU" smtClean="0"/>
              <a:t>26.02.2025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283790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863AF68F-0F98-4C54-B26C-46A2BF423034}" type="datetimeFigureOut">
              <a:rPr lang="ru-RU" smtClean="0"/>
              <a:t>26.02.2025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33653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863AF68F-0F98-4C54-B26C-46A2BF423034}" type="datetimeFigureOut">
              <a:rPr lang="ru-RU" smtClean="0"/>
              <a:t>26.02.2025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2C06BBA-7758-4880-A6CF-E64E103C5E94}" type="slidenum">
              <a:rPr lang="ru-RU" smtClean="0"/>
              <a:t>‹#›</a:t>
            </a:fld>
            <a:endParaRPr lang="ru-RU"/>
          </a:p>
        </p:txBody>
      </p:sp>
    </p:spTree>
    <p:extLst>
      <p:ext uri="{BB962C8B-B14F-4D97-AF65-F5344CB8AC3E}">
        <p14:creationId xmlns:p14="http://schemas.microsoft.com/office/powerpoint/2010/main" val="201060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63AF68F-0F98-4C54-B26C-46A2BF423034}" type="datetimeFigureOut">
              <a:rPr lang="ru-RU" smtClean="0"/>
              <a:t>26.02.2025</a:t>
            </a:fld>
            <a:endParaRPr lang="ru-R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2C06BBA-7758-4880-A6CF-E64E103C5E94}" type="slidenum">
              <a:rPr lang="ru-RU" smtClean="0"/>
              <a:t>‹#›</a:t>
            </a:fld>
            <a:endParaRPr lang="ru-RU"/>
          </a:p>
        </p:txBody>
      </p:sp>
      <p:pic>
        <p:nvPicPr>
          <p:cNvPr id="8" name="Рисунок 7">
            <a:extLst>
              <a:ext uri="{FF2B5EF4-FFF2-40B4-BE49-F238E27FC236}">
                <a16:creationId xmlns:a16="http://schemas.microsoft.com/office/drawing/2014/main" id="{451C0936-14BF-462D-9FE4-1BD49A64D48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05" y="331447"/>
            <a:ext cx="1975108" cy="652273"/>
          </a:xfrm>
          <a:prstGeom prst="rect">
            <a:avLst/>
          </a:prstGeom>
        </p:spPr>
      </p:pic>
    </p:spTree>
    <p:extLst>
      <p:ext uri="{BB962C8B-B14F-4D97-AF65-F5344CB8AC3E}">
        <p14:creationId xmlns:p14="http://schemas.microsoft.com/office/powerpoint/2010/main" val="2379440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2389EC-511E-4EC4-9A7F-36DFF285BAF7}"/>
              </a:ext>
            </a:extLst>
          </p:cNvPr>
          <p:cNvSpPr>
            <a:spLocks noGrp="1"/>
          </p:cNvSpPr>
          <p:nvPr>
            <p:ph type="title"/>
          </p:nvPr>
        </p:nvSpPr>
        <p:spPr>
          <a:xfrm>
            <a:off x="471489" y="527404"/>
            <a:ext cx="5915025" cy="1914702"/>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6540FFF1-1477-432A-92A4-5F827623DEBB}"/>
              </a:ext>
            </a:extLst>
          </p:cNvPr>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7B5A84-2231-4ADD-AA54-87F34897B221}"/>
              </a:ext>
            </a:extLst>
          </p:cNvPr>
          <p:cNvSpPr>
            <a:spLocks noGrp="1"/>
          </p:cNvSpPr>
          <p:nvPr>
            <p:ph type="dt" sz="half" idx="2"/>
          </p:nvPr>
        </p:nvSpPr>
        <p:spPr>
          <a:xfrm>
            <a:off x="471488" y="9181396"/>
            <a:ext cx="1543050" cy="527402"/>
          </a:xfrm>
          <a:prstGeom prst="rect">
            <a:avLst/>
          </a:prstGeom>
        </p:spPr>
        <p:txBody>
          <a:bodyPr vert="horz" lIns="91440" tIns="45720" rIns="91440" bIns="45720" rtlCol="0" anchor="ctr"/>
          <a:lstStyle>
            <a:lvl1pPr algn="l">
              <a:defRPr sz="675">
                <a:solidFill>
                  <a:schemeClr val="tx1">
                    <a:tint val="75000"/>
                  </a:schemeClr>
                </a:solidFill>
              </a:defRPr>
            </a:lvl1pPr>
          </a:lstStyle>
          <a:p>
            <a:fld id="{539EE759-C8E6-41DE-8B56-3AAA4EA98F4C}" type="datetimeFigureOut">
              <a:rPr lang="ru-RU" smtClean="0"/>
              <a:t>26.02.2025</a:t>
            </a:fld>
            <a:endParaRPr lang="ru-RU"/>
          </a:p>
        </p:txBody>
      </p:sp>
      <p:sp>
        <p:nvSpPr>
          <p:cNvPr id="5" name="Нижний колонтитул 4">
            <a:extLst>
              <a:ext uri="{FF2B5EF4-FFF2-40B4-BE49-F238E27FC236}">
                <a16:creationId xmlns:a16="http://schemas.microsoft.com/office/drawing/2014/main" id="{AC3828BE-2C9C-4912-A405-CE912967C635}"/>
              </a:ext>
            </a:extLst>
          </p:cNvPr>
          <p:cNvSpPr>
            <a:spLocks noGrp="1"/>
          </p:cNvSpPr>
          <p:nvPr>
            <p:ph type="ftr" sz="quarter" idx="3"/>
          </p:nvPr>
        </p:nvSpPr>
        <p:spPr>
          <a:xfrm>
            <a:off x="2271714" y="9181396"/>
            <a:ext cx="2314575" cy="527402"/>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B01BF45-36DC-40E7-9D10-EA3E936C8A37}"/>
              </a:ext>
            </a:extLst>
          </p:cNvPr>
          <p:cNvSpPr>
            <a:spLocks noGrp="1"/>
          </p:cNvSpPr>
          <p:nvPr>
            <p:ph type="sldNum" sz="quarter" idx="4"/>
          </p:nvPr>
        </p:nvSpPr>
        <p:spPr>
          <a:xfrm>
            <a:off x="4843463" y="9181396"/>
            <a:ext cx="1543050" cy="527402"/>
          </a:xfrm>
          <a:prstGeom prst="rect">
            <a:avLst/>
          </a:prstGeom>
        </p:spPr>
        <p:txBody>
          <a:bodyPr vert="horz" lIns="91440" tIns="45720" rIns="91440" bIns="45720" rtlCol="0" anchor="ctr"/>
          <a:lstStyle>
            <a:lvl1pPr algn="r">
              <a:defRPr sz="675">
                <a:solidFill>
                  <a:schemeClr val="tx1">
                    <a:tint val="75000"/>
                  </a:schemeClr>
                </a:solidFill>
              </a:defRPr>
            </a:lvl1pPr>
          </a:lstStyle>
          <a:p>
            <a:fld id="{562C94A8-69AA-4C7D-96AC-069251011C76}" type="slidenum">
              <a:rPr lang="ru-RU" smtClean="0"/>
              <a:t>‹#›</a:t>
            </a:fld>
            <a:endParaRPr lang="ru-RU"/>
          </a:p>
        </p:txBody>
      </p:sp>
    </p:spTree>
    <p:extLst>
      <p:ext uri="{BB962C8B-B14F-4D97-AF65-F5344CB8AC3E}">
        <p14:creationId xmlns:p14="http://schemas.microsoft.com/office/powerpoint/2010/main" val="2209983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ru-RU"/>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hyperlink" Target="https://www.sba-consult.ru/?utm_source=rukovodstvo&amp;utm_medium=stroika&amp;utm_campaign=september+2021"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audit/podrobno/audit-stroitelnykh-organizatsiy/?utm_source=rukovodstvo&amp;utm_medium=2021&amp;utm_campaign=septembe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seminar-2022-Otchetnost-zastroischikov-nalogovie-riski-shemi-po-Zakonu-214-FZ/"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seminar-2022-Otchetnost-zastroischikov-nalogovie-riski-shemi-po-Zakonu-214-FZ/"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sba-consult.ru/seminar-2022-Otchetnost-zastroischikov-nalogovie-riski-shemi-po-Zakonu-214-FZ/" TargetMode="External"/><Relationship Id="rId4" Type="http://schemas.openxmlformats.org/officeDocument/2006/relationships/hyperlink" Target="https://www.sba-consult.ru/?utm_source=rukovodstvo&amp;utm_medium=stroika&amp;utm_campaign=september+2021"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ba-consult.ru/audit/podrobno/audit-stroitelnykh-organizatsiy/?utm_source=rukovodstvo&amp;utm_medium=2021&amp;utm_campaign=september"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www.sba-consult.ru/?utm_source=rukovodstvo&amp;utm_medium=stroika&amp;utm_campaign=september+202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vk.com/sbaconsult" TargetMode="External"/><Relationship Id="rId7" Type="http://schemas.openxmlformats.org/officeDocument/2006/relationships/image" Target="../media/image18.png"/><Relationship Id="rId2" Type="http://schemas.openxmlformats.org/officeDocument/2006/relationships/hyperlink" Target="mailto:info@sba-consult.ru" TargetMode="Externa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hyperlink" Target="https://zen.yandex.ru/id/622b529aa0e02d4e9da9e80f" TargetMode="External"/><Relationship Id="rId4" Type="http://schemas.openxmlformats.org/officeDocument/2006/relationships/hyperlink" Target="https://t.me/elvira_mityukov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sba-consult.ru/seminar-2022-Otchetnost-zastroischikov-nalogovie-riski-shemi-po-Zakonu-214-FZ/" TargetMode="External"/><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me/elvira_mityukova"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www.sba-consult.ru/?utm_source=rukovodstvo&amp;utm_medium=stroika&amp;utm_campaign=september+2021" TargetMode="External"/><Relationship Id="rId4" Type="http://schemas.openxmlformats.org/officeDocument/2006/relationships/hyperlink" Target="https://vk.com/sbaconsult"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sba-consult.ru/?utm_source=rukovodstvo&amp;utm_medium=stroika&amp;utm_campaign=september+202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ba-consult.ru/?utm_source=rukovodstvo&amp;utm_medium=stroika&amp;utm_campaign=september+2021" TargetMode="External"/><Relationship Id="rId2" Type="http://schemas.openxmlformats.org/officeDocument/2006/relationships/hyperlink" Target="https://www.sba-consult.ru/audit/podrobno/audit-stroitelnykh-organizatsiy/?utm_source=rukovodstvo&amp;utm_medium=2021&amp;utm_campaign=septemb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B206CBF-16CF-4408-9B03-4DAB26042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858001" cy="9906000"/>
          </a:xfrm>
          <a:prstGeom prst="rect">
            <a:avLst/>
          </a:prstGeom>
        </p:spPr>
      </p:pic>
      <p:sp>
        <p:nvSpPr>
          <p:cNvPr id="2" name="Заголовок 1">
            <a:extLst>
              <a:ext uri="{FF2B5EF4-FFF2-40B4-BE49-F238E27FC236}">
                <a16:creationId xmlns:a16="http://schemas.microsoft.com/office/drawing/2014/main" id="{12BAD671-1BA5-441D-9D64-DA1F05E52D39}"/>
              </a:ext>
            </a:extLst>
          </p:cNvPr>
          <p:cNvSpPr>
            <a:spLocks noGrp="1"/>
          </p:cNvSpPr>
          <p:nvPr>
            <p:ph type="ctrTitle"/>
          </p:nvPr>
        </p:nvSpPr>
        <p:spPr>
          <a:xfrm>
            <a:off x="424785" y="2062153"/>
            <a:ext cx="6101275" cy="2735316"/>
          </a:xfrm>
          <a:noFill/>
        </p:spPr>
        <p:txBody>
          <a:bodyPr>
            <a:normAutofit fontScale="90000"/>
          </a:bodyPr>
          <a:lstStyle/>
          <a:p>
            <a:pPr algn="l"/>
            <a:br>
              <a:rPr lang="ru-RU" sz="4000" b="1" dirty="0">
                <a:solidFill>
                  <a:schemeClr val="bg1"/>
                </a:solidFill>
                <a:latin typeface="Museo Sans Cyrl 100" panose="02000000000000000000" pitchFamily="50" charset="-52"/>
              </a:rPr>
            </a:br>
            <a:r>
              <a:rPr lang="ru-RU" sz="4000" b="1" dirty="0">
                <a:solidFill>
                  <a:schemeClr val="bg1"/>
                </a:solidFill>
                <a:latin typeface="Museo Sans Cyrl 700" panose="02000000000000000000" pitchFamily="50" charset="-52"/>
                <a:cs typeface="Calibri" panose="020F0502020204030204" pitchFamily="34" charset="0"/>
              </a:rPr>
              <a:t>Как работает Закон </a:t>
            </a:r>
            <a:br>
              <a:rPr lang="ru-RU" sz="4000" b="1" dirty="0">
                <a:solidFill>
                  <a:schemeClr val="bg1"/>
                </a:solidFill>
                <a:latin typeface="Museo Sans Cyrl 700" panose="02000000000000000000" pitchFamily="50" charset="-52"/>
                <a:cs typeface="Calibri" panose="020F0502020204030204" pitchFamily="34" charset="0"/>
              </a:rPr>
            </a:br>
            <a:r>
              <a:rPr lang="ru-RU" sz="4000" b="1" dirty="0">
                <a:solidFill>
                  <a:schemeClr val="bg1"/>
                </a:solidFill>
                <a:latin typeface="Museo Sans Cyrl 700" panose="02000000000000000000" pitchFamily="50" charset="-52"/>
                <a:cs typeface="Calibri" panose="020F0502020204030204" pitchFamily="34" charset="0"/>
              </a:rPr>
              <a:t>о ДДУ в 2025 г.</a:t>
            </a:r>
            <a:br>
              <a:rPr lang="en-US" sz="4000" b="1" dirty="0">
                <a:solidFill>
                  <a:schemeClr val="bg1"/>
                </a:solidFill>
                <a:latin typeface="Museo Sans Cyrl 700" panose="02000000000000000000" pitchFamily="50" charset="-52"/>
                <a:cs typeface="Calibri" panose="020F0502020204030204" pitchFamily="34" charset="0"/>
              </a:rPr>
            </a:br>
            <a:r>
              <a:rPr lang="ru-RU" sz="4000" b="1" dirty="0">
                <a:solidFill>
                  <a:srgbClr val="00B0F0"/>
                </a:solidFill>
                <a:latin typeface="Museo Sans Cyrl 700" panose="02000000000000000000" pitchFamily="50" charset="-52"/>
                <a:cs typeface="Calibri" panose="020F0502020204030204" pitchFamily="34" charset="0"/>
              </a:rPr>
              <a:t>Изменения для застройщиков</a:t>
            </a:r>
            <a:br>
              <a:rPr lang="ru-RU" sz="4000" b="1" dirty="0">
                <a:solidFill>
                  <a:schemeClr val="tx2"/>
                </a:solidFill>
                <a:latin typeface="Calibri" panose="020F0502020204030204" pitchFamily="34" charset="0"/>
                <a:cs typeface="Calibri" panose="020F0502020204030204" pitchFamily="34" charset="0"/>
              </a:rPr>
            </a:br>
            <a:endParaRPr lang="ru-RU" sz="4000" b="1" dirty="0">
              <a:solidFill>
                <a:srgbClr val="4F371D"/>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50BC409-BA7B-418B-9C94-8ED08AC787B3}"/>
              </a:ext>
            </a:extLst>
          </p:cNvPr>
          <p:cNvSpPr txBox="1"/>
          <p:nvPr/>
        </p:nvSpPr>
        <p:spPr>
          <a:xfrm>
            <a:off x="4243482" y="277963"/>
            <a:ext cx="2141951" cy="369332"/>
          </a:xfrm>
          <a:prstGeom prst="rect">
            <a:avLst/>
          </a:prstGeom>
          <a:noFill/>
        </p:spPr>
        <p:txBody>
          <a:bodyPr wrap="square" rtlCol="0">
            <a:spAutoFit/>
          </a:bodyPr>
          <a:lstStyle/>
          <a:p>
            <a:pPr algn="r"/>
            <a:r>
              <a:rPr lang="ru-RU" dirty="0">
                <a:solidFill>
                  <a:schemeClr val="bg1"/>
                </a:solidFill>
              </a:rPr>
              <a:t>Эльвира Митюкова</a:t>
            </a:r>
          </a:p>
        </p:txBody>
      </p:sp>
      <p:pic>
        <p:nvPicPr>
          <p:cNvPr id="6" name="Рисунок 5">
            <a:extLst>
              <a:ext uri="{FF2B5EF4-FFF2-40B4-BE49-F238E27FC236}">
                <a16:creationId xmlns:a16="http://schemas.microsoft.com/office/drawing/2014/main" id="{E08869D6-7FCE-4332-B69A-22D076286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67" y="129661"/>
            <a:ext cx="2141951" cy="707372"/>
          </a:xfrm>
          <a:prstGeom prst="rect">
            <a:avLst/>
          </a:prstGeom>
        </p:spPr>
      </p:pic>
      <p:sp>
        <p:nvSpPr>
          <p:cNvPr id="13" name="TextBox 12">
            <a:extLst>
              <a:ext uri="{FF2B5EF4-FFF2-40B4-BE49-F238E27FC236}">
                <a16:creationId xmlns:a16="http://schemas.microsoft.com/office/drawing/2014/main" id="{5D80CA04-92AE-4AFA-9237-1E00623DB0BF}"/>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Тел. +7 (495) 748 03 16</a:t>
            </a:r>
            <a:r>
              <a:rPr lang="en-US" sz="1200" b="0" dirty="0">
                <a:solidFill>
                  <a:schemeClr val="bg1"/>
                </a:solidFill>
                <a:effectLst/>
                <a:ea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1200" dirty="0">
                <a:solidFill>
                  <a:schemeClr val="bg1"/>
                </a:solidFill>
                <a:hlinkClick r:id="rId4">
                  <a:extLst>
                    <a:ext uri="{A12FA001-AC4F-418D-AE19-62706E023703}">
                      <ahyp:hlinkClr xmlns:ahyp="http://schemas.microsoft.com/office/drawing/2018/hyperlinkcolor" val="tx"/>
                    </a:ext>
                  </a:extLst>
                </a:hlinkClick>
              </a:rPr>
              <a:t>E-mail</a:t>
            </a:r>
            <a:r>
              <a:rPr lang="ru-RU" sz="1200" dirty="0">
                <a:solidFill>
                  <a:schemeClr val="bg1"/>
                </a:solidFill>
                <a:hlinkClick r:id="rId4">
                  <a:extLst>
                    <a:ext uri="{A12FA001-AC4F-418D-AE19-62706E023703}">
                      <ahyp:hlinkClr xmlns:ahyp="http://schemas.microsoft.com/office/drawing/2018/hyperlinkcolor" val="tx"/>
                    </a:ext>
                  </a:extLst>
                </a:hlinkClick>
              </a:rPr>
              <a:t>:</a:t>
            </a:r>
            <a:r>
              <a:rPr lang="en-US" sz="1200" dirty="0">
                <a:solidFill>
                  <a:schemeClr val="bg1"/>
                </a:solidFill>
                <a:hlinkClick r:id="rId4">
                  <a:extLst>
                    <a:ext uri="{A12FA001-AC4F-418D-AE19-62706E023703}">
                      <ahyp:hlinkClr xmlns:ahyp="http://schemas.microsoft.com/office/drawing/2018/hyperlinkcolor" val="tx"/>
                    </a:ext>
                  </a:extLst>
                </a:hlinkClick>
              </a:rPr>
              <a:t> Info@sba-consult.ru</a:t>
            </a:r>
            <a:r>
              <a:rPr lang="ru-RU" sz="1200" dirty="0">
                <a:solidFill>
                  <a:schemeClr val="bg1"/>
                </a:solidFill>
                <a:hlinkClick r:id="rId4">
                  <a:extLst>
                    <a:ext uri="{A12FA001-AC4F-418D-AE19-62706E023703}">
                      <ahyp:hlinkClr xmlns:ahyp="http://schemas.microsoft.com/office/drawing/2018/hyperlinkcolor" val="tx"/>
                    </a:ext>
                  </a:extLst>
                </a:hlinkClick>
              </a:rPr>
              <a:t>   </a:t>
            </a:r>
            <a:r>
              <a:rPr lang="en-US" sz="1200" dirty="0">
                <a:solidFill>
                  <a:schemeClr val="bg1"/>
                </a:solidFill>
                <a:hlinkClick r:id="rId4">
                  <a:extLst>
                    <a:ext uri="{A12FA001-AC4F-418D-AE19-62706E023703}">
                      <ahyp:hlinkClr xmlns:ahyp="http://schemas.microsoft.com/office/drawing/2018/hyperlinkcolor" val="tx"/>
                    </a:ext>
                  </a:extLst>
                </a:hlinkClick>
              </a:rPr>
              <a:t>             </a:t>
            </a:r>
            <a:r>
              <a:rPr lang="ru-RU" sz="1200" dirty="0">
                <a:solidFill>
                  <a:schemeClr val="bg1"/>
                </a:solidFill>
                <a:hlinkClick r:id="rId4">
                  <a:extLst>
                    <a:ext uri="{A12FA001-AC4F-418D-AE19-62706E023703}">
                      <ahyp:hlinkClr xmlns:ahyp="http://schemas.microsoft.com/office/drawing/2018/hyperlinkcolor" val="tx"/>
                    </a:ext>
                  </a:extLst>
                </a:hlinkClick>
              </a:rPr>
              <a:t>Сайт: </a:t>
            </a:r>
            <a:r>
              <a:rPr lang="en-US" sz="1200" dirty="0">
                <a:solidFill>
                  <a:schemeClr val="bg1"/>
                </a:solidFill>
                <a:hlinkClick r:id="rId4">
                  <a:extLst>
                    <a:ext uri="{A12FA001-AC4F-418D-AE19-62706E023703}">
                      <ahyp:hlinkClr xmlns:ahyp="http://schemas.microsoft.com/office/drawing/2018/hyperlinkcolor" val="tx"/>
                    </a:ext>
                  </a:extLst>
                </a:hlinkClick>
              </a:rPr>
              <a:t>www.sba-consult.ru</a:t>
            </a:r>
            <a:r>
              <a:rPr lang="ru-RU" sz="1200" dirty="0">
                <a:solidFill>
                  <a:schemeClr val="bg1"/>
                </a:solidFill>
                <a:hlinkClick r:id="rId4">
                  <a:extLst>
                    <a:ext uri="{A12FA001-AC4F-418D-AE19-62706E023703}">
                      <ahyp:hlinkClr xmlns:ahyp="http://schemas.microsoft.com/office/drawing/2018/hyperlinkcolor" val="tx"/>
                    </a:ext>
                  </a:extLst>
                </a:hlinkClick>
              </a:rPr>
              <a:t> </a:t>
            </a:r>
            <a:endParaRPr lang="ru-RU" sz="1200" dirty="0">
              <a:solidFill>
                <a:schemeClr val="bg1"/>
              </a:solidFill>
            </a:endParaRPr>
          </a:p>
          <a:p>
            <a:endParaRPr lang="ru-RU" sz="1200" b="0" dirty="0">
              <a:solidFill>
                <a:schemeClr val="bg1"/>
              </a:solidFill>
              <a:latin typeface="+mn-lt"/>
            </a:endParaRPr>
          </a:p>
        </p:txBody>
      </p:sp>
      <p:sp>
        <p:nvSpPr>
          <p:cNvPr id="9" name="TextBox 8">
            <a:extLst>
              <a:ext uri="{FF2B5EF4-FFF2-40B4-BE49-F238E27FC236}">
                <a16:creationId xmlns:a16="http://schemas.microsoft.com/office/drawing/2014/main" id="{98FAE7A6-C2E2-4D53-8534-931817206DB8}"/>
              </a:ext>
            </a:extLst>
          </p:cNvPr>
          <p:cNvSpPr txBox="1"/>
          <p:nvPr/>
        </p:nvSpPr>
        <p:spPr>
          <a:xfrm>
            <a:off x="424785" y="1415821"/>
            <a:ext cx="6326744" cy="646331"/>
          </a:xfrm>
          <a:prstGeom prst="rect">
            <a:avLst/>
          </a:prstGeom>
          <a:noFill/>
        </p:spPr>
        <p:txBody>
          <a:bodyPr wrap="square">
            <a:spAutoFit/>
          </a:bodyPr>
          <a:lstStyle/>
          <a:p>
            <a:r>
              <a:rPr lang="ru-RU" altLang="ru-RU" sz="1800" b="1" i="1" dirty="0">
                <a:solidFill>
                  <a:schemeClr val="bg1"/>
                </a:solidFill>
              </a:rPr>
              <a:t>ТОП ключевых слайдов для застройщика, которые </a:t>
            </a:r>
            <a:br>
              <a:rPr lang="ru-RU" altLang="ru-RU" sz="1800" b="1" i="1" dirty="0">
                <a:solidFill>
                  <a:schemeClr val="bg1"/>
                </a:solidFill>
              </a:rPr>
            </a:br>
            <a:r>
              <a:rPr lang="ru-RU" altLang="ru-RU" sz="1800" b="1" i="1" dirty="0">
                <a:solidFill>
                  <a:schemeClr val="bg1"/>
                </a:solidFill>
              </a:rPr>
              <a:t>обеспечат безопасную работу бухгалтера и руководителя</a:t>
            </a:r>
            <a:endParaRPr lang="ru-RU" dirty="0"/>
          </a:p>
        </p:txBody>
      </p:sp>
    </p:spTree>
    <p:extLst>
      <p:ext uri="{BB962C8B-B14F-4D97-AF65-F5344CB8AC3E}">
        <p14:creationId xmlns:p14="http://schemas.microsoft.com/office/powerpoint/2010/main" val="417146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69" y="1572253"/>
            <a:ext cx="6205825" cy="629298"/>
          </a:xfrm>
        </p:spPr>
        <p:txBody>
          <a:bodyPr>
            <a:normAutofit fontScale="90000"/>
          </a:bodyPr>
          <a:lstStyle/>
          <a:p>
            <a:r>
              <a:rPr lang="ru-RU" sz="2400" dirty="0">
                <a:solidFill>
                  <a:srgbClr val="8A0C51"/>
                </a:solidFill>
                <a:latin typeface="Arial Black" panose="020B0A04020102020204" pitchFamily="34" charset="0"/>
              </a:rPr>
              <a:t>Раскрытие информации застройщиком </a:t>
            </a:r>
            <a:br>
              <a:rPr lang="ru-RU" sz="2400" dirty="0">
                <a:solidFill>
                  <a:srgbClr val="8A0C51"/>
                </a:solidFill>
                <a:latin typeface="Arial Black" panose="020B0A04020102020204" pitchFamily="34" charset="0"/>
              </a:rPr>
            </a:br>
            <a:r>
              <a:rPr lang="ru-RU" sz="2400" dirty="0">
                <a:solidFill>
                  <a:srgbClr val="8A0C51"/>
                </a:solidFill>
                <a:latin typeface="Arial Black" panose="020B0A04020102020204" pitchFamily="34" charset="0"/>
              </a:rPr>
              <a:t>(ст. 3.1, 20 Закона № 214-ФЗ)</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361048" y="4533536"/>
            <a:ext cx="5626787" cy="4691401"/>
          </a:xfrm>
        </p:spPr>
        <p:txBody>
          <a:bodyPr>
            <a:normAutofit/>
          </a:bodyPr>
          <a:lstStyle/>
          <a:p>
            <a:pPr marL="0" indent="0">
              <a:buFont typeface="Arial" panose="020B0604020202020204" pitchFamily="34" charset="0"/>
              <a:buNone/>
              <a:defRPr/>
            </a:pPr>
            <a:r>
              <a:rPr lang="ru-RU" sz="2000" dirty="0"/>
              <a:t>Кроме того, застройщик должен предоставлять для ознакомления:</a:t>
            </a:r>
          </a:p>
          <a:p>
            <a:pPr>
              <a:defRPr/>
            </a:pPr>
            <a:r>
              <a:rPr lang="ru-RU" sz="2000" dirty="0"/>
              <a:t>утвержденные годовые отчеты, бухгалтерскую отчетность и </a:t>
            </a:r>
            <a:r>
              <a:rPr lang="ru-RU" sz="2000" b="1" dirty="0"/>
              <a:t>аудиторские заключения за три последних года осуществления застройщиком предпринимательской деятельности</a:t>
            </a:r>
            <a:r>
              <a:rPr lang="ru-RU" sz="2000" dirty="0"/>
              <a:t>.</a:t>
            </a:r>
          </a:p>
          <a:p>
            <a:pPr marL="0" indent="0">
              <a:buFont typeface="Arial" panose="020B0604020202020204" pitchFamily="34" charset="0"/>
              <a:buNone/>
              <a:defRPr/>
            </a:pPr>
            <a:endParaRPr lang="ru-RU" sz="900" dirty="0"/>
          </a:p>
          <a:p>
            <a:pPr marL="0" indent="0">
              <a:buFont typeface="Arial" panose="020B0604020202020204" pitchFamily="34" charset="0"/>
              <a:buNone/>
              <a:defRPr/>
            </a:pPr>
            <a:r>
              <a:rPr lang="ru-RU" sz="2000" dirty="0"/>
              <a:t>А в случае применения застройщиком упрощенной системы налогообложения – книги учета доходов и расходов за указанный период.</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61048" y="23515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12ACA43A-8612-4B08-AB7F-3AE87C20E1EA}"/>
              </a:ext>
            </a:extLst>
          </p:cNvPr>
          <p:cNvSpPr txBox="1"/>
          <p:nvPr/>
        </p:nvSpPr>
        <p:spPr>
          <a:xfrm>
            <a:off x="238369" y="2568763"/>
            <a:ext cx="5749466" cy="1631216"/>
          </a:xfrm>
          <a:prstGeom prst="rect">
            <a:avLst/>
          </a:prstGeom>
          <a:noFill/>
        </p:spPr>
        <p:txBody>
          <a:bodyPr wrap="square">
            <a:spAutoFit/>
          </a:bodyPr>
          <a:lstStyle/>
          <a:p>
            <a:pPr marL="0" indent="0">
              <a:buFont typeface="Arial" panose="020B0604020202020204" pitchFamily="34" charset="0"/>
              <a:buNone/>
              <a:defRPr/>
            </a:pPr>
            <a:r>
              <a:rPr lang="ru-RU" sz="2000" dirty="0"/>
              <a:t>Помимо размещения информации в системе, ч.2 ст.20 Закона № 214-ФЗ обязывает застройщика представлять для ознакомления любому обратившемуся лицу учредительные документы и свидетельства.</a:t>
            </a:r>
          </a:p>
        </p:txBody>
      </p:sp>
      <p:sp>
        <p:nvSpPr>
          <p:cNvPr id="15" name="TextBox 14">
            <a:extLst>
              <a:ext uri="{FF2B5EF4-FFF2-40B4-BE49-F238E27FC236}">
                <a16:creationId xmlns:a16="http://schemas.microsoft.com/office/drawing/2014/main" id="{E8AAA828-A677-45B9-A0D2-D58503D8C91D}"/>
              </a:ext>
            </a:extLst>
          </p:cNvPr>
          <p:cNvSpPr txBox="1"/>
          <p:nvPr/>
        </p:nvSpPr>
        <p:spPr>
          <a:xfrm>
            <a:off x="615397" y="7804153"/>
            <a:ext cx="5805565" cy="923330"/>
          </a:xfrm>
          <a:prstGeom prst="rect">
            <a:avLst/>
          </a:prstGeom>
          <a:noFill/>
        </p:spPr>
        <p:txBody>
          <a:bodyPr wrap="square" rtlCol="0">
            <a:spAutoFit/>
          </a:bodyPr>
          <a:lstStyle/>
          <a:p>
            <a:r>
              <a:rPr lang="ru-RU" dirty="0">
                <a:solidFill>
                  <a:srgbClr val="002060"/>
                </a:solidFill>
                <a:latin typeface="Arial Black" panose="020B0A04020102020204" pitchFamily="34" charset="0"/>
              </a:rPr>
              <a:t>Закажите аудит у профессионалов – обратитесь в Академию успешного бизнеса</a:t>
            </a:r>
          </a:p>
        </p:txBody>
      </p:sp>
      <p:cxnSp>
        <p:nvCxnSpPr>
          <p:cNvPr id="17" name="Прямая соединительная линия 16">
            <a:extLst>
              <a:ext uri="{FF2B5EF4-FFF2-40B4-BE49-F238E27FC236}">
                <a16:creationId xmlns:a16="http://schemas.microsoft.com/office/drawing/2014/main" id="{C6B290E9-E1D4-4265-8949-8810DA99A4C4}"/>
              </a:ext>
            </a:extLst>
          </p:cNvPr>
          <p:cNvCxnSpPr>
            <a:cxnSpLocks/>
          </p:cNvCxnSpPr>
          <p:nvPr/>
        </p:nvCxnSpPr>
        <p:spPr>
          <a:xfrm flipV="1">
            <a:off x="488222" y="7804153"/>
            <a:ext cx="0" cy="867750"/>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10" name="Прямоугольник: скругленные углы 9">
            <a:hlinkClick r:id="rId2"/>
            <a:extLst>
              <a:ext uri="{FF2B5EF4-FFF2-40B4-BE49-F238E27FC236}">
                <a16:creationId xmlns:a16="http://schemas.microsoft.com/office/drawing/2014/main" id="{2E9EF1AD-C8D6-400C-92A5-FCC9B5B4583C}"/>
              </a:ext>
            </a:extLst>
          </p:cNvPr>
          <p:cNvSpPr/>
          <p:nvPr/>
        </p:nvSpPr>
        <p:spPr>
          <a:xfrm>
            <a:off x="443987" y="8792914"/>
            <a:ext cx="3744768" cy="370875"/>
          </a:xfrm>
          <a:prstGeom prst="roundRect">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ЗАКАЗАТЬ АУДИТ</a:t>
            </a:r>
          </a:p>
        </p:txBody>
      </p:sp>
      <p:sp>
        <p:nvSpPr>
          <p:cNvPr id="14" name="TextBox 13">
            <a:extLst>
              <a:ext uri="{FF2B5EF4-FFF2-40B4-BE49-F238E27FC236}">
                <a16:creationId xmlns:a16="http://schemas.microsoft.com/office/drawing/2014/main" id="{33F6D7DE-43C6-43B4-B30A-04593AFA339E}"/>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58702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a:extLst>
              <a:ext uri="{FF2B5EF4-FFF2-40B4-BE49-F238E27FC236}">
                <a16:creationId xmlns:a16="http://schemas.microsoft.com/office/drawing/2014/main" id="{8D40F653-1071-462E-BBAD-DDCA41526B3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F99D681A-9C9E-465A-B765-B9143339903C}"/>
              </a:ext>
            </a:extLst>
          </p:cNvPr>
          <p:cNvSpPr txBox="1"/>
          <p:nvPr/>
        </p:nvSpPr>
        <p:spPr>
          <a:xfrm>
            <a:off x="-5119543" y="4699212"/>
            <a:ext cx="4901830" cy="276999"/>
          </a:xfrm>
          <a:prstGeom prst="rect">
            <a:avLst/>
          </a:prstGeom>
          <a:noFill/>
        </p:spPr>
        <p:txBody>
          <a:bodyPr wrap="square" numCol="1">
            <a:spAutoFit/>
          </a:bodyPr>
          <a:lstStyle/>
          <a:p>
            <a:pPr>
              <a:spcBef>
                <a:spcPts val="1000"/>
              </a:spcBef>
              <a:spcAft>
                <a:spcPts val="500"/>
              </a:spcAft>
            </a:pPr>
            <a:endParaRPr lang="ru-RU" sz="1200" dirty="0">
              <a:effectLst/>
            </a:endParaRPr>
          </a:p>
        </p:txBody>
      </p:sp>
      <p:sp>
        <p:nvSpPr>
          <p:cNvPr id="34" name="TextBox 33">
            <a:extLst>
              <a:ext uri="{FF2B5EF4-FFF2-40B4-BE49-F238E27FC236}">
                <a16:creationId xmlns:a16="http://schemas.microsoft.com/office/drawing/2014/main" id="{2792E29C-AEBA-4DC0-86A0-7D87B70AEC96}"/>
              </a:ext>
            </a:extLst>
          </p:cNvPr>
          <p:cNvSpPr txBox="1"/>
          <p:nvPr/>
        </p:nvSpPr>
        <p:spPr>
          <a:xfrm>
            <a:off x="297191" y="1130891"/>
            <a:ext cx="6177101" cy="8094524"/>
          </a:xfrm>
          <a:prstGeom prst="rect">
            <a:avLst/>
          </a:prstGeom>
          <a:noFill/>
        </p:spPr>
        <p:txBody>
          <a:bodyPr wrap="square">
            <a:spAutoFit/>
          </a:bodyPr>
          <a:lstStyle/>
          <a:p>
            <a:pPr algn="l"/>
            <a:r>
              <a:rPr lang="ru-RU" sz="2200" b="1" i="0" dirty="0">
                <a:solidFill>
                  <a:srgbClr val="8A0C51"/>
                </a:solidFill>
                <a:effectLst/>
                <a:highlight>
                  <a:srgbClr val="FFFF00"/>
                </a:highlight>
                <a:latin typeface="Arial Black" panose="020B0A04020102020204" pitchFamily="34" charset="0"/>
                <a:cs typeface="Calibri" panose="020F0502020204030204" pitchFamily="34" charset="0"/>
              </a:rPr>
              <a:t>Самый насыщенный и комфортный учебный курс для бухгалтеров и финансистов строительных компаний в Сочи</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dirty="0">
                <a:solidFill>
                  <a:srgbClr val="002060"/>
                </a:solidFill>
                <a:highlight>
                  <a:srgbClr val="FFFF00"/>
                </a:highlight>
                <a:latin typeface="Arial Black" panose="020B0A04020102020204" pitchFamily="34" charset="0"/>
              </a:rPr>
              <a:t>12-16 сентября 2022 года </a:t>
            </a: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Вы узнаете все самые важные изменения 2022-2023 гг. в бухгалтерском и налоговом учете застройщиков и генподрядчиков.</a:t>
            </a:r>
            <a:br>
              <a:rPr lang="ru-RU" sz="1600" b="0" i="0" dirty="0">
                <a:solidFill>
                  <a:srgbClr val="202B38"/>
                </a:solidFill>
                <a:effectLst/>
                <a:highlight>
                  <a:srgbClr val="FFFF00"/>
                </a:highlight>
                <a:latin typeface="Calibri" panose="020F0502020204030204" pitchFamily="34" charset="0"/>
                <a:cs typeface="Calibri" panose="020F0502020204030204" pitchFamily="34" charset="0"/>
              </a:rPr>
            </a:b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Изучите все схемы взаимодействия в строительстве и вытекающие из них налоговые риски.</a:t>
            </a:r>
            <a:br>
              <a:rPr lang="ru-RU" sz="1600" b="0" i="0" dirty="0">
                <a:solidFill>
                  <a:srgbClr val="202B38"/>
                </a:solidFill>
                <a:effectLst/>
                <a:highlight>
                  <a:srgbClr val="FFFF00"/>
                </a:highlight>
                <a:latin typeface="Calibri" panose="020F0502020204030204" pitchFamily="34" charset="0"/>
                <a:cs typeface="Calibri" panose="020F0502020204030204" pitchFamily="34" charset="0"/>
              </a:rPr>
            </a:br>
            <a:br>
              <a:rPr lang="ru-RU" sz="1600" b="0" i="0" dirty="0">
                <a:solidFill>
                  <a:srgbClr val="202B38"/>
                </a:solidFill>
                <a:effectLst/>
                <a:highlight>
                  <a:srgbClr val="FFFF00"/>
                </a:highlight>
                <a:latin typeface="Calibri" panose="020F0502020204030204" pitchFamily="34" charset="0"/>
                <a:cs typeface="Calibri" panose="020F0502020204030204" pitchFamily="34" charset="0"/>
              </a:rPr>
            </a:br>
            <a:r>
              <a:rPr lang="ru-RU" sz="1600" b="1" i="0" dirty="0">
                <a:solidFill>
                  <a:srgbClr val="202B38"/>
                </a:solidFill>
                <a:effectLst/>
                <a:highlight>
                  <a:srgbClr val="FFFF00"/>
                </a:highlight>
                <a:latin typeface="Calibri" panose="020F0502020204030204" pitchFamily="34" charset="0"/>
                <a:cs typeface="Calibri" panose="020F0502020204030204" pitchFamily="34" charset="0"/>
              </a:rPr>
              <a:t>Получите ответы на вопросы:</a:t>
            </a:r>
            <a:endParaRPr lang="ru-RU" sz="1600" dirty="0">
              <a:solidFill>
                <a:srgbClr val="202B38"/>
              </a:solidFill>
              <a:highlight>
                <a:srgbClr val="FFFF00"/>
              </a:highlight>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На каких счетах вести учет стройки?</a:t>
            </a: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Как отразить затраты на строительство в балансе?</a:t>
            </a: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Можно ли не облагать налогами средства дольщиков на </a:t>
            </a:r>
            <a:r>
              <a:rPr lang="ru-RU" sz="1600" b="0" i="0" dirty="0" err="1">
                <a:solidFill>
                  <a:srgbClr val="202B38"/>
                </a:solidFill>
                <a:effectLst/>
                <a:highlight>
                  <a:srgbClr val="FFFF00"/>
                </a:highlight>
                <a:latin typeface="Calibri" panose="020F0502020204030204" pitchFamily="34" charset="0"/>
                <a:cs typeface="Calibri" panose="020F0502020204030204" pitchFamily="34" charset="0"/>
              </a:rPr>
              <a:t>эскроу</a:t>
            </a: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 счетах?</a:t>
            </a: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Нужно ли показывать в бухучете целевые средства?</a:t>
            </a: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Как считать экономию: по дому в целом или отдельно по каждой квартире?</a:t>
            </a: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За счет каких средств оплачивать расходы на рекламу и зарплату?</a:t>
            </a:r>
          </a:p>
          <a:p>
            <a:pPr marL="285750" indent="-285750" algn="l">
              <a:buFont typeface="Wingdings" panose="05000000000000000000" pitchFamily="2" charset="2"/>
              <a:buChar char="q"/>
            </a:pP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Можно ли включить в стоимость стройки сети и обременения?</a:t>
            </a:r>
          </a:p>
          <a:p>
            <a:pPr algn="l"/>
            <a:br>
              <a:rPr lang="ru-RU" sz="1600" b="0" i="0" dirty="0">
                <a:solidFill>
                  <a:srgbClr val="202B38"/>
                </a:solidFill>
                <a:effectLst/>
                <a:highlight>
                  <a:srgbClr val="FFFF00"/>
                </a:highlight>
                <a:latin typeface="Calibri" panose="020F0502020204030204" pitchFamily="34" charset="0"/>
                <a:cs typeface="Calibri" panose="020F0502020204030204" pitchFamily="34" charset="0"/>
              </a:rPr>
            </a:b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Мы обсудим все вопросы построения схем взаимодействия застройщика с техническим заказчиком и подрядчиками. Рассмотрим пути снижения налоговых и правовых рисков в строительстве, а также изменения Закона от 30.12.2004 № 214-ФЗ.</a:t>
            </a:r>
            <a:br>
              <a:rPr lang="ru-RU" sz="1600" b="0" i="0" dirty="0">
                <a:solidFill>
                  <a:srgbClr val="202B38"/>
                </a:solidFill>
                <a:effectLst/>
                <a:highlight>
                  <a:srgbClr val="FFFF00"/>
                </a:highlight>
                <a:latin typeface="Calibri" panose="020F0502020204030204" pitchFamily="34" charset="0"/>
                <a:cs typeface="Calibri" panose="020F0502020204030204" pitchFamily="34" charset="0"/>
              </a:rPr>
            </a:br>
            <a:br>
              <a:rPr lang="ru-RU" sz="1600" b="0" i="0" dirty="0">
                <a:solidFill>
                  <a:srgbClr val="202B38"/>
                </a:solidFill>
                <a:effectLst/>
                <a:highlight>
                  <a:srgbClr val="FFFF00"/>
                </a:highlight>
                <a:latin typeface="Calibri" panose="020F0502020204030204" pitchFamily="34" charset="0"/>
                <a:cs typeface="Calibri" panose="020F0502020204030204" pitchFamily="34" charset="0"/>
              </a:rPr>
            </a:br>
            <a:r>
              <a:rPr lang="ru-RU" sz="1600" b="0" i="0" dirty="0">
                <a:solidFill>
                  <a:srgbClr val="202B38"/>
                </a:solidFill>
                <a:effectLst/>
                <a:highlight>
                  <a:srgbClr val="FFFF00"/>
                </a:highlight>
                <a:latin typeface="Calibri" panose="020F0502020204030204" pitchFamily="34" charset="0"/>
                <a:cs typeface="Calibri" panose="020F0502020204030204" pitchFamily="34" charset="0"/>
              </a:rPr>
              <a:t>МЫ СДЕЛАЕМ ВСЕ, чтобы ваше обучение было насыщенным, максимально комфортным и приятным! СТОИМОСТЬ КУРСА МОЖНО УЧЕСТЬ В РАСХОДАХ для налога на прибыль!</a:t>
            </a:r>
          </a:p>
        </p:txBody>
      </p:sp>
      <p:sp>
        <p:nvSpPr>
          <p:cNvPr id="24" name="Прямоугольник: скругленные углы 23">
            <a:hlinkClick r:id="rId2"/>
            <a:extLst>
              <a:ext uri="{FF2B5EF4-FFF2-40B4-BE49-F238E27FC236}">
                <a16:creationId xmlns:a16="http://schemas.microsoft.com/office/drawing/2014/main" id="{EBA9F3AE-207C-41F4-8203-74F43EAB567F}"/>
              </a:ext>
            </a:extLst>
          </p:cNvPr>
          <p:cNvSpPr/>
          <p:nvPr/>
        </p:nvSpPr>
        <p:spPr>
          <a:xfrm>
            <a:off x="1617077" y="9161667"/>
            <a:ext cx="3311860" cy="356297"/>
          </a:xfrm>
          <a:prstGeom prst="roundRect">
            <a:avLst/>
          </a:prstGeom>
          <a:solidFill>
            <a:srgbClr val="8A0C51"/>
          </a:solidFill>
          <a:ln>
            <a:solidFill>
              <a:srgbClr val="8A0C5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Подробная программа</a:t>
            </a:r>
          </a:p>
        </p:txBody>
      </p:sp>
      <p:sp>
        <p:nvSpPr>
          <p:cNvPr id="26" name="TextBox 25">
            <a:extLst>
              <a:ext uri="{FF2B5EF4-FFF2-40B4-BE49-F238E27FC236}">
                <a16:creationId xmlns:a16="http://schemas.microsoft.com/office/drawing/2014/main" id="{E4A33272-34C8-4116-9377-270183EB5A2C}"/>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cxnSp>
        <p:nvCxnSpPr>
          <p:cNvPr id="17" name="Прямая соединительная линия 16">
            <a:extLst>
              <a:ext uri="{FF2B5EF4-FFF2-40B4-BE49-F238E27FC236}">
                <a16:creationId xmlns:a16="http://schemas.microsoft.com/office/drawing/2014/main" id="{42478A27-1F62-44A3-AE94-051B744CD654}"/>
              </a:ext>
            </a:extLst>
          </p:cNvPr>
          <p:cNvCxnSpPr>
            <a:cxnSpLocks/>
          </p:cNvCxnSpPr>
          <p:nvPr/>
        </p:nvCxnSpPr>
        <p:spPr>
          <a:xfrm flipV="1">
            <a:off x="196982" y="4293089"/>
            <a:ext cx="0" cy="2660808"/>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9527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AE0FC9C-798E-4678-A8ED-334689C2560C}"/>
              </a:ext>
            </a:extLst>
          </p:cNvPr>
          <p:cNvSpPr txBox="1"/>
          <p:nvPr/>
        </p:nvSpPr>
        <p:spPr>
          <a:xfrm>
            <a:off x="279549" y="977455"/>
            <a:ext cx="615027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002060"/>
                </a:solidFill>
                <a:effectLst/>
                <a:uLnTx/>
                <a:uFillTx/>
                <a:latin typeface="Arial Black" panose="020B0A04020102020204" pitchFamily="34" charset="0"/>
                <a:ea typeface="+mn-ea"/>
                <a:cs typeface="+mn-cs"/>
              </a:rPr>
              <a:t>Хотите задать свои вопросы лектору?</a:t>
            </a:r>
          </a:p>
        </p:txBody>
      </p:sp>
      <p:sp>
        <p:nvSpPr>
          <p:cNvPr id="15" name="Прямоугольник 14">
            <a:extLst>
              <a:ext uri="{FF2B5EF4-FFF2-40B4-BE49-F238E27FC236}">
                <a16:creationId xmlns:a16="http://schemas.microsoft.com/office/drawing/2014/main" id="{8D40F653-1071-462E-BBAD-DDCA41526B3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99D681A-9C9E-465A-B765-B9143339903C}"/>
              </a:ext>
            </a:extLst>
          </p:cNvPr>
          <p:cNvSpPr txBox="1"/>
          <p:nvPr/>
        </p:nvSpPr>
        <p:spPr>
          <a:xfrm>
            <a:off x="788406" y="1981744"/>
            <a:ext cx="5888583" cy="6986528"/>
          </a:xfrm>
          <a:prstGeom prst="rect">
            <a:avLst/>
          </a:prstGeom>
          <a:noFill/>
        </p:spPr>
        <p:txBody>
          <a:bodyPr wrap="square">
            <a:spAutoFit/>
          </a:bodyPr>
          <a:lstStyle/>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Меры антикризисной поддержки строительной отрасли в 2022 г.;</a:t>
            </a:r>
          </a:p>
          <a:p>
            <a:pPr algn="l"/>
            <a:endParaRPr lang="ru-RU" sz="1600" dirty="0">
              <a:solidFill>
                <a:srgbClr val="11558F"/>
              </a:solidFill>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Изменения в Законе «О договорах долевого участия» в 2022-2023 гг.;</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Обязательно ли применять </a:t>
            </a:r>
            <a:r>
              <a:rPr lang="ru-RU" sz="1600" b="0" i="0" dirty="0" err="1">
                <a:solidFill>
                  <a:srgbClr val="11558F"/>
                </a:solidFill>
                <a:effectLst/>
                <a:highlight>
                  <a:srgbClr val="FFFF00"/>
                </a:highlight>
                <a:latin typeface="Calibri" panose="020F0502020204030204" pitchFamily="34" charset="0"/>
                <a:cs typeface="Calibri" panose="020F0502020204030204" pitchFamily="34" charset="0"/>
              </a:rPr>
              <a:t>эскроу</a:t>
            </a:r>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 счета, иметь опыт работы, проходить аудит, платить взносы в компенсационный фонд и др.;</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Учет и налогообложение застройщиков при использовании </a:t>
            </a:r>
            <a:r>
              <a:rPr lang="ru-RU" sz="1600" b="0" i="0" dirty="0" err="1">
                <a:solidFill>
                  <a:srgbClr val="11558F"/>
                </a:solidFill>
                <a:effectLst/>
                <a:highlight>
                  <a:srgbClr val="FFFF00"/>
                </a:highlight>
                <a:latin typeface="Calibri" panose="020F0502020204030204" pitchFamily="34" charset="0"/>
                <a:cs typeface="Calibri" panose="020F0502020204030204" pitchFamily="34" charset="0"/>
              </a:rPr>
              <a:t>эскроу</a:t>
            </a:r>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 счетов;</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Как учитывать давальческие стройматериалы, и могут ли застройщики по новым ФСБУ вести счет 08;</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Сложные вопросы составления отчетности. Почему стройку для дольщиков отражают в оборотных активах; </a:t>
            </a:r>
          </a:p>
          <a:p>
            <a:pPr algn="l"/>
            <a:endParaRPr lang="ru-RU" sz="1600" dirty="0">
              <a:solidFill>
                <a:srgbClr val="11558F"/>
              </a:solidFill>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Свежую судебную практику строительных холдингов по вопросам дробления бизнеса и доначисления НДС;</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Работающие налоговые схемы строительных компаний, в т.ч. новые 2022-2023 гг., которые помогут оптимизировать доходы, налоги и страховые взносы. Все они будут подтверждены свежей судебной практикой и ссылками на законодательные акты.</a:t>
            </a:r>
          </a:p>
          <a:p>
            <a:pPr algn="l"/>
            <a:endParaRPr lang="ru-RU" sz="1600" b="0" i="0" dirty="0">
              <a:solidFill>
                <a:srgbClr val="11558F"/>
              </a:solidFill>
              <a:effectLst/>
              <a:highlight>
                <a:srgbClr val="FFFF00"/>
              </a:highlight>
              <a:latin typeface="Calibri" panose="020F0502020204030204" pitchFamily="34" charset="0"/>
              <a:cs typeface="Calibri" panose="020F0502020204030204" pitchFamily="34" charset="0"/>
            </a:endParaRPr>
          </a:p>
          <a:p>
            <a:pPr algn="l"/>
            <a:r>
              <a:rPr lang="ru-RU" sz="1600" b="0" i="0" dirty="0">
                <a:solidFill>
                  <a:srgbClr val="11558F"/>
                </a:solidFill>
                <a:effectLst/>
                <a:highlight>
                  <a:srgbClr val="FFFF00"/>
                </a:highlight>
                <a:latin typeface="Calibri" panose="020F0502020204030204" pitchFamily="34" charset="0"/>
                <a:cs typeface="Calibri" panose="020F0502020204030204" pitchFamily="34" charset="0"/>
              </a:rPr>
              <a:t>Дополнительный бонус: Новые правила в МСФО. Как на основании МСФО изменятся все стандарты бухгалтерского учета в РФ.</a:t>
            </a:r>
          </a:p>
        </p:txBody>
      </p:sp>
      <p:sp>
        <p:nvSpPr>
          <p:cNvPr id="19" name="Овал 18">
            <a:extLst>
              <a:ext uri="{FF2B5EF4-FFF2-40B4-BE49-F238E27FC236}">
                <a16:creationId xmlns:a16="http://schemas.microsoft.com/office/drawing/2014/main" id="{C02879DF-ABD1-4FF7-B9B0-DBCC34E48609}"/>
              </a:ext>
            </a:extLst>
          </p:cNvPr>
          <p:cNvSpPr/>
          <p:nvPr/>
        </p:nvSpPr>
        <p:spPr>
          <a:xfrm>
            <a:off x="419996" y="201692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1" name="Овал 20">
            <a:extLst>
              <a:ext uri="{FF2B5EF4-FFF2-40B4-BE49-F238E27FC236}">
                <a16:creationId xmlns:a16="http://schemas.microsoft.com/office/drawing/2014/main" id="{66423504-CDE3-493D-9846-B1AB91F6F5BB}"/>
              </a:ext>
            </a:extLst>
          </p:cNvPr>
          <p:cNvSpPr/>
          <p:nvPr/>
        </p:nvSpPr>
        <p:spPr>
          <a:xfrm>
            <a:off x="419996" y="251927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2" name="Овал 21">
            <a:extLst>
              <a:ext uri="{FF2B5EF4-FFF2-40B4-BE49-F238E27FC236}">
                <a16:creationId xmlns:a16="http://schemas.microsoft.com/office/drawing/2014/main" id="{62BDA8A7-9B42-4BDF-8940-4C4198253DE2}"/>
              </a:ext>
            </a:extLst>
          </p:cNvPr>
          <p:cNvSpPr/>
          <p:nvPr/>
        </p:nvSpPr>
        <p:spPr>
          <a:xfrm>
            <a:off x="419996" y="325739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2" name="Овал 31">
            <a:extLst>
              <a:ext uri="{FF2B5EF4-FFF2-40B4-BE49-F238E27FC236}">
                <a16:creationId xmlns:a16="http://schemas.microsoft.com/office/drawing/2014/main" id="{6E0076B2-6EE1-4429-B4C3-9C46006A9E3E}"/>
              </a:ext>
            </a:extLst>
          </p:cNvPr>
          <p:cNvSpPr/>
          <p:nvPr/>
        </p:nvSpPr>
        <p:spPr>
          <a:xfrm>
            <a:off x="432262" y="8120294"/>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9" name="Заголовок 1">
            <a:extLst>
              <a:ext uri="{FF2B5EF4-FFF2-40B4-BE49-F238E27FC236}">
                <a16:creationId xmlns:a16="http://schemas.microsoft.com/office/drawing/2014/main" id="{2F9253BB-F8FA-4F5B-B637-69A3C4BFA7A8}"/>
              </a:ext>
            </a:extLst>
          </p:cNvPr>
          <p:cNvSpPr>
            <a:spLocks noGrp="1"/>
          </p:cNvSpPr>
          <p:nvPr>
            <p:ph type="title"/>
          </p:nvPr>
        </p:nvSpPr>
        <p:spPr>
          <a:xfrm>
            <a:off x="575926" y="8773735"/>
            <a:ext cx="6313538" cy="900821"/>
          </a:xfrm>
        </p:spPr>
        <p:txBody>
          <a:bodyPr>
            <a:normAutofit/>
          </a:bodyPr>
          <a:lstStyle/>
          <a:p>
            <a:r>
              <a:rPr lang="ru-RU" sz="1800" dirty="0">
                <a:solidFill>
                  <a:srgbClr val="8A0C51"/>
                </a:solidFill>
                <a:highlight>
                  <a:srgbClr val="FFFF00"/>
                </a:highlight>
                <a:latin typeface="Arial Black" panose="020B0A04020102020204" pitchFamily="34" charset="0"/>
              </a:rPr>
              <a:t>Ответы на эти и другие вопросы на нашем </a:t>
            </a:r>
            <a:r>
              <a:rPr lang="ru-RU" sz="1800" dirty="0">
                <a:solidFill>
                  <a:srgbClr val="8A0C51"/>
                </a:solidFill>
                <a:highlight>
                  <a:srgbClr val="FFFF00"/>
                </a:highlight>
                <a:latin typeface="Arial Black" panose="020B0A04020102020204" pitchFamily="34" charset="0"/>
                <a:hlinkClick r:id="rId2">
                  <a:extLst>
                    <a:ext uri="{A12FA001-AC4F-418D-AE19-62706E023703}">
                      <ahyp:hlinkClr xmlns:ahyp="http://schemas.microsoft.com/office/drawing/2018/hyperlinkcolor" val="tx"/>
                    </a:ext>
                  </a:extLst>
                </a:hlinkClick>
              </a:rPr>
              <a:t>курсе</a:t>
            </a:r>
            <a:r>
              <a:rPr lang="ru-RU" sz="1800" dirty="0">
                <a:solidFill>
                  <a:srgbClr val="8A0C51"/>
                </a:solidFill>
                <a:highlight>
                  <a:srgbClr val="FFFF00"/>
                </a:highlight>
                <a:latin typeface="Arial Black" panose="020B0A04020102020204" pitchFamily="34" charset="0"/>
              </a:rPr>
              <a:t> 12-16 сентября 2022 года </a:t>
            </a:r>
          </a:p>
        </p:txBody>
      </p:sp>
      <p:cxnSp>
        <p:nvCxnSpPr>
          <p:cNvPr id="34" name="Прямая соединительная линия 33">
            <a:extLst>
              <a:ext uri="{FF2B5EF4-FFF2-40B4-BE49-F238E27FC236}">
                <a16:creationId xmlns:a16="http://schemas.microsoft.com/office/drawing/2014/main" id="{8131B725-F267-47F5-927E-13BC8B0ED02D}"/>
              </a:ext>
            </a:extLst>
          </p:cNvPr>
          <p:cNvCxnSpPr>
            <a:cxnSpLocks/>
          </p:cNvCxnSpPr>
          <p:nvPr/>
        </p:nvCxnSpPr>
        <p:spPr>
          <a:xfrm flipV="1">
            <a:off x="469571" y="8860694"/>
            <a:ext cx="0" cy="697801"/>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CDC66D3F-0734-41AD-B6AE-CCAAF48B5B09}"/>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pic>
        <p:nvPicPr>
          <p:cNvPr id="12" name="Рисунок 11">
            <a:extLst>
              <a:ext uri="{FF2B5EF4-FFF2-40B4-BE49-F238E27FC236}">
                <a16:creationId xmlns:a16="http://schemas.microsoft.com/office/drawing/2014/main" id="{5CC184ED-BB23-4AA4-99E9-3766D38F4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76" y="3636794"/>
            <a:ext cx="923931" cy="984318"/>
          </a:xfrm>
          <a:prstGeom prst="rect">
            <a:avLst/>
          </a:prstGeom>
        </p:spPr>
      </p:pic>
      <p:pic>
        <p:nvPicPr>
          <p:cNvPr id="39" name="Рисунок 38">
            <a:extLst>
              <a:ext uri="{FF2B5EF4-FFF2-40B4-BE49-F238E27FC236}">
                <a16:creationId xmlns:a16="http://schemas.microsoft.com/office/drawing/2014/main" id="{EA5E8D86-BD59-4F76-B771-280C4A62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76" y="4389313"/>
            <a:ext cx="923931" cy="984318"/>
          </a:xfrm>
          <a:prstGeom prst="rect">
            <a:avLst/>
          </a:prstGeom>
        </p:spPr>
      </p:pic>
      <p:pic>
        <p:nvPicPr>
          <p:cNvPr id="40" name="Рисунок 39">
            <a:extLst>
              <a:ext uri="{FF2B5EF4-FFF2-40B4-BE49-F238E27FC236}">
                <a16:creationId xmlns:a16="http://schemas.microsoft.com/office/drawing/2014/main" id="{6CDABEB4-929A-47E7-ADE0-43CD375DA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1" y="5132859"/>
            <a:ext cx="923931" cy="984318"/>
          </a:xfrm>
          <a:prstGeom prst="rect">
            <a:avLst/>
          </a:prstGeom>
        </p:spPr>
      </p:pic>
      <p:pic>
        <p:nvPicPr>
          <p:cNvPr id="41" name="Рисунок 40">
            <a:extLst>
              <a:ext uri="{FF2B5EF4-FFF2-40B4-BE49-F238E27FC236}">
                <a16:creationId xmlns:a16="http://schemas.microsoft.com/office/drawing/2014/main" id="{647B2A24-5C11-4043-9729-25613D1D9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742" y="5845177"/>
            <a:ext cx="923931" cy="984318"/>
          </a:xfrm>
          <a:prstGeom prst="rect">
            <a:avLst/>
          </a:prstGeom>
        </p:spPr>
      </p:pic>
      <p:pic>
        <p:nvPicPr>
          <p:cNvPr id="20" name="Рисунок 19">
            <a:extLst>
              <a:ext uri="{FF2B5EF4-FFF2-40B4-BE49-F238E27FC236}">
                <a16:creationId xmlns:a16="http://schemas.microsoft.com/office/drawing/2014/main" id="{EB3C2463-868F-4BB7-9B17-4E20CE71C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69" y="6647876"/>
            <a:ext cx="923931" cy="984318"/>
          </a:xfrm>
          <a:prstGeom prst="rect">
            <a:avLst/>
          </a:prstGeom>
        </p:spPr>
      </p:pic>
    </p:spTree>
    <p:extLst>
      <p:ext uri="{BB962C8B-B14F-4D97-AF65-F5344CB8AC3E}">
        <p14:creationId xmlns:p14="http://schemas.microsoft.com/office/powerpoint/2010/main" val="3641802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1A52AE11-6A83-4E86-ABCD-8C93703BD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377" y="5058274"/>
            <a:ext cx="1427193" cy="1779870"/>
          </a:xfrm>
          <a:prstGeom prst="rect">
            <a:avLst/>
          </a:prstGeom>
        </p:spPr>
      </p:pic>
      <p:sp>
        <p:nvSpPr>
          <p:cNvPr id="10" name="TextBox 9">
            <a:extLst>
              <a:ext uri="{FF2B5EF4-FFF2-40B4-BE49-F238E27FC236}">
                <a16:creationId xmlns:a16="http://schemas.microsoft.com/office/drawing/2014/main" id="{BAE0FC9C-798E-4678-A8ED-334689C2560C}"/>
              </a:ext>
            </a:extLst>
          </p:cNvPr>
          <p:cNvSpPr txBox="1"/>
          <p:nvPr/>
        </p:nvSpPr>
        <p:spPr>
          <a:xfrm>
            <a:off x="378152" y="1021338"/>
            <a:ext cx="6177102" cy="1323439"/>
          </a:xfrm>
          <a:prstGeom prst="rect">
            <a:avLst/>
          </a:prstGeom>
          <a:noFill/>
        </p:spPr>
        <p:txBody>
          <a:bodyPr wrap="square" rtlCol="0">
            <a:spAutoFit/>
          </a:bodyPr>
          <a:lstStyle/>
          <a:p>
            <a:r>
              <a:rPr lang="ru-RU" sz="2000" dirty="0">
                <a:solidFill>
                  <a:srgbClr val="002060"/>
                </a:solidFill>
                <a:highlight>
                  <a:srgbClr val="FFFF00"/>
                </a:highlight>
                <a:latin typeface="Arial Black" panose="020B0A04020102020204" pitchFamily="34" charset="0"/>
              </a:rPr>
              <a:t>Все изменения 2022-2023 гг. В учете строительных организаций в сочи! Отчетность застройщиков, налоговые риски и схемы по закону 214-фз</a:t>
            </a:r>
          </a:p>
        </p:txBody>
      </p:sp>
      <p:sp>
        <p:nvSpPr>
          <p:cNvPr id="20" name="Заголовок 1">
            <a:extLst>
              <a:ext uri="{FF2B5EF4-FFF2-40B4-BE49-F238E27FC236}">
                <a16:creationId xmlns:a16="http://schemas.microsoft.com/office/drawing/2014/main" id="{9CF5C54A-E87E-4499-886F-901FCC98BC2A}"/>
              </a:ext>
            </a:extLst>
          </p:cNvPr>
          <p:cNvSpPr>
            <a:spLocks noGrp="1"/>
          </p:cNvSpPr>
          <p:nvPr>
            <p:ph type="title"/>
          </p:nvPr>
        </p:nvSpPr>
        <p:spPr>
          <a:xfrm>
            <a:off x="469377" y="3143783"/>
            <a:ext cx="6420009" cy="1015663"/>
          </a:xfrm>
        </p:spPr>
        <p:txBody>
          <a:bodyPr>
            <a:normAutofit/>
          </a:bodyPr>
          <a:lstStyle/>
          <a:p>
            <a:r>
              <a:rPr lang="ru-RU" sz="2000" dirty="0">
                <a:solidFill>
                  <a:srgbClr val="8A0C51"/>
                </a:solidFill>
                <a:latin typeface="Arial Black" panose="020B0A04020102020204" pitchFamily="34" charset="0"/>
              </a:rPr>
              <a:t>12-16 сентября 2022 года </a:t>
            </a:r>
            <a:br>
              <a:rPr lang="ru-RU" sz="2000" dirty="0">
                <a:solidFill>
                  <a:srgbClr val="8A0C51"/>
                </a:solidFill>
                <a:latin typeface="Arial Black" panose="020B0A04020102020204" pitchFamily="34" charset="0"/>
              </a:rPr>
            </a:br>
            <a:r>
              <a:rPr lang="ru-RU" sz="2000" dirty="0">
                <a:solidFill>
                  <a:srgbClr val="002060"/>
                </a:solidFill>
                <a:latin typeface="Arial" panose="020B0604020202020204" pitchFamily="34" charset="0"/>
                <a:cs typeface="Arial" panose="020B0604020202020204" pitchFamily="34" charset="0"/>
              </a:rPr>
              <a:t>с 11.00-15.00 </a:t>
            </a:r>
            <a:br>
              <a:rPr lang="ru-RU" sz="2000" dirty="0">
                <a:solidFill>
                  <a:srgbClr val="8A0C51"/>
                </a:solidFill>
                <a:latin typeface="Arial Black" panose="020B0A04020102020204" pitchFamily="34" charset="0"/>
              </a:rPr>
            </a:br>
            <a:endParaRPr lang="ru-RU" sz="2000" dirty="0">
              <a:solidFill>
                <a:srgbClr val="8A0C51"/>
              </a:solidFill>
              <a:latin typeface="Arial Black" panose="020B0A04020102020204" pitchFamily="34" charset="0"/>
            </a:endParaRPr>
          </a:p>
        </p:txBody>
      </p:sp>
      <p:sp>
        <p:nvSpPr>
          <p:cNvPr id="15" name="Прямоугольник 14">
            <a:extLst>
              <a:ext uri="{FF2B5EF4-FFF2-40B4-BE49-F238E27FC236}">
                <a16:creationId xmlns:a16="http://schemas.microsoft.com/office/drawing/2014/main" id="{8D40F653-1071-462E-BBAD-DDCA41526B3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a:extLst>
              <a:ext uri="{FF2B5EF4-FFF2-40B4-BE49-F238E27FC236}">
                <a16:creationId xmlns:a16="http://schemas.microsoft.com/office/drawing/2014/main" id="{1D85393C-64EC-4D92-AD1C-CB59C6C66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4" y="6901379"/>
            <a:ext cx="6858000" cy="2632025"/>
          </a:xfrm>
          <a:prstGeom prst="rect">
            <a:avLst/>
          </a:prstGeom>
        </p:spPr>
      </p:pic>
      <p:sp>
        <p:nvSpPr>
          <p:cNvPr id="16" name="TextBox 15">
            <a:extLst>
              <a:ext uri="{FF2B5EF4-FFF2-40B4-BE49-F238E27FC236}">
                <a16:creationId xmlns:a16="http://schemas.microsoft.com/office/drawing/2014/main" id="{2F22AE21-28D4-40CC-A067-D32D11977729}"/>
              </a:ext>
            </a:extLst>
          </p:cNvPr>
          <p:cNvSpPr txBox="1"/>
          <p:nvPr/>
        </p:nvSpPr>
        <p:spPr>
          <a:xfrm>
            <a:off x="469377" y="3735508"/>
            <a:ext cx="6177099" cy="646331"/>
          </a:xfrm>
          <a:prstGeom prst="rect">
            <a:avLst/>
          </a:prstGeom>
          <a:noFill/>
        </p:spPr>
        <p:txBody>
          <a:bodyPr wrap="square">
            <a:spAutoFit/>
          </a:bodyPr>
          <a:lstStyle/>
          <a:p>
            <a:r>
              <a:rPr lang="ru-RU" sz="1800" b="1" dirty="0">
                <a:solidFill>
                  <a:srgbClr val="002060"/>
                </a:solidFill>
                <a:effectLst/>
                <a:latin typeface="Arial" panose="020B0604020202020204" pitchFamily="34" charset="0"/>
              </a:rPr>
              <a:t>г. Сочи, Олимпийский проспект, 21,АО «Сочи-Парк», </a:t>
            </a:r>
          </a:p>
          <a:p>
            <a:r>
              <a:rPr lang="ru-RU" sz="1800" b="1" dirty="0">
                <a:solidFill>
                  <a:srgbClr val="002060"/>
                </a:solidFill>
                <a:effectLst/>
                <a:latin typeface="Arial" panose="020B0604020202020204" pitchFamily="34" charset="0"/>
              </a:rPr>
              <a:t>комплекс «Богатырь»</a:t>
            </a:r>
          </a:p>
        </p:txBody>
      </p:sp>
      <p:cxnSp>
        <p:nvCxnSpPr>
          <p:cNvPr id="18" name="Прямая соединительная линия 17">
            <a:extLst>
              <a:ext uri="{FF2B5EF4-FFF2-40B4-BE49-F238E27FC236}">
                <a16:creationId xmlns:a16="http://schemas.microsoft.com/office/drawing/2014/main" id="{F5F6AD57-C765-4745-A761-FF3E80F5632B}"/>
              </a:ext>
            </a:extLst>
          </p:cNvPr>
          <p:cNvCxnSpPr>
            <a:cxnSpLocks/>
          </p:cNvCxnSpPr>
          <p:nvPr/>
        </p:nvCxnSpPr>
        <p:spPr>
          <a:xfrm flipV="1">
            <a:off x="448491" y="3202022"/>
            <a:ext cx="0" cy="1092912"/>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9E962D07-BDAD-4BCE-B85A-96A540D9CCBC}"/>
              </a:ext>
            </a:extLst>
          </p:cNvPr>
          <p:cNvSpPr txBox="1"/>
          <p:nvPr/>
        </p:nvSpPr>
        <p:spPr>
          <a:xfrm>
            <a:off x="378152" y="4468745"/>
            <a:ext cx="6268324" cy="646331"/>
          </a:xfrm>
          <a:prstGeom prst="rect">
            <a:avLst/>
          </a:prstGeom>
          <a:noFill/>
        </p:spPr>
        <p:txBody>
          <a:bodyPr wrap="square">
            <a:spAutoFit/>
          </a:bodyPr>
          <a:lstStyle/>
          <a:p>
            <a:r>
              <a:rPr lang="ru-RU" dirty="0"/>
              <a:t>Вы сможете задать лектору любые вопросы по теме мероприятия</a:t>
            </a:r>
          </a:p>
        </p:txBody>
      </p:sp>
      <p:sp>
        <p:nvSpPr>
          <p:cNvPr id="24" name="TextBox 23">
            <a:extLst>
              <a:ext uri="{FF2B5EF4-FFF2-40B4-BE49-F238E27FC236}">
                <a16:creationId xmlns:a16="http://schemas.microsoft.com/office/drawing/2014/main" id="{AE8C7EF7-366B-42FF-BEDE-A231EBA70700}"/>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4"/>
              </a:rPr>
              <a:t>Тел. +7 (495) 748 03 16</a:t>
            </a:r>
            <a:r>
              <a:rPr lang="en-US" sz="1200" b="0" dirty="0">
                <a:solidFill>
                  <a:schemeClr val="tx1"/>
                </a:solidFill>
                <a:effectLst/>
                <a:ea typeface="Times New Roman" panose="02020603050405020304" pitchFamily="18" charset="0"/>
                <a:hlinkClick r:id="rId4"/>
              </a:rPr>
              <a:t>               </a:t>
            </a:r>
            <a:r>
              <a:rPr lang="en-US" sz="1200" dirty="0">
                <a:solidFill>
                  <a:schemeClr val="tx1"/>
                </a:solidFill>
                <a:hlinkClick r:id="rId4"/>
              </a:rPr>
              <a:t>E-mail</a:t>
            </a:r>
            <a:r>
              <a:rPr lang="ru-RU" sz="1200" dirty="0">
                <a:solidFill>
                  <a:schemeClr val="tx1"/>
                </a:solidFill>
                <a:hlinkClick r:id="rId4"/>
              </a:rPr>
              <a:t>:</a:t>
            </a:r>
            <a:r>
              <a:rPr lang="en-US" sz="1200" dirty="0">
                <a:solidFill>
                  <a:schemeClr val="tx1"/>
                </a:solidFill>
                <a:hlinkClick r:id="rId4"/>
              </a:rPr>
              <a:t> Info@sba-consult.ru</a:t>
            </a:r>
            <a:r>
              <a:rPr lang="ru-RU" sz="1200" dirty="0">
                <a:solidFill>
                  <a:schemeClr val="tx1"/>
                </a:solidFill>
                <a:hlinkClick r:id="rId4"/>
              </a:rPr>
              <a:t>   </a:t>
            </a:r>
            <a:r>
              <a:rPr lang="en-US" sz="1200" dirty="0">
                <a:solidFill>
                  <a:schemeClr val="tx1"/>
                </a:solidFill>
                <a:hlinkClick r:id="rId4"/>
              </a:rPr>
              <a:t>             </a:t>
            </a:r>
            <a:r>
              <a:rPr lang="ru-RU" sz="1200" dirty="0">
                <a:solidFill>
                  <a:schemeClr val="tx1"/>
                </a:solidFill>
                <a:hlinkClick r:id="rId4"/>
              </a:rPr>
              <a:t>Сайт: </a:t>
            </a:r>
            <a:r>
              <a:rPr lang="en-US" sz="1200" dirty="0">
                <a:solidFill>
                  <a:schemeClr val="tx1"/>
                </a:solidFill>
                <a:hlinkClick r:id="rId4"/>
              </a:rPr>
              <a:t>www.sba-consult.ru</a:t>
            </a:r>
            <a:r>
              <a:rPr lang="ru-RU" sz="1200" dirty="0">
                <a:solidFill>
                  <a:schemeClr val="tx1"/>
                </a:solidFill>
                <a:hlinkClick r:id="rId4"/>
              </a:rPr>
              <a:t> </a:t>
            </a:r>
            <a:endParaRPr lang="ru-RU" sz="1200" dirty="0">
              <a:solidFill>
                <a:schemeClr val="tx1"/>
              </a:solidFill>
            </a:endParaRPr>
          </a:p>
          <a:p>
            <a:endParaRPr lang="ru-RU" sz="1200" b="0" dirty="0">
              <a:solidFill>
                <a:schemeClr val="tx1"/>
              </a:solidFill>
              <a:latin typeface="+mn-lt"/>
            </a:endParaRPr>
          </a:p>
        </p:txBody>
      </p:sp>
      <p:sp>
        <p:nvSpPr>
          <p:cNvPr id="13" name="TextBox 12">
            <a:extLst>
              <a:ext uri="{FF2B5EF4-FFF2-40B4-BE49-F238E27FC236}">
                <a16:creationId xmlns:a16="http://schemas.microsoft.com/office/drawing/2014/main" id="{41612CAA-19D1-4D1A-9909-DE7CFE389697}"/>
              </a:ext>
            </a:extLst>
          </p:cNvPr>
          <p:cNvSpPr txBox="1"/>
          <p:nvPr/>
        </p:nvSpPr>
        <p:spPr>
          <a:xfrm>
            <a:off x="1602371" y="5360974"/>
            <a:ext cx="4493523" cy="1231106"/>
          </a:xfrm>
          <a:prstGeom prst="rect">
            <a:avLst/>
          </a:prstGeom>
          <a:noFill/>
        </p:spPr>
        <p:txBody>
          <a:bodyPr wrap="square">
            <a:spAutoFit/>
          </a:bodyPr>
          <a:lstStyle/>
          <a:p>
            <a:r>
              <a:rPr lang="ru-RU" b="1" dirty="0">
                <a:solidFill>
                  <a:srgbClr val="002060"/>
                </a:solidFill>
                <a:cs typeface="Arial" panose="020B0604020202020204" pitchFamily="34" charset="0"/>
              </a:rPr>
              <a:t>НОВАЯ КНИГА ЭЛЬВИРЫ МИТЮКОВОЙ УЧЕТ В СТРОИТЕЛЬСТВЕ</a:t>
            </a:r>
          </a:p>
          <a:p>
            <a:r>
              <a:rPr lang="ru-RU" b="1" dirty="0">
                <a:solidFill>
                  <a:srgbClr val="002060"/>
                </a:solidFill>
                <a:cs typeface="Arial" panose="020B0604020202020204" pitchFamily="34" charset="0"/>
              </a:rPr>
              <a:t>В ПОДАРОК!</a:t>
            </a:r>
          </a:p>
          <a:p>
            <a:r>
              <a:rPr lang="ru-RU" dirty="0">
                <a:cs typeface="Arial" panose="020B0604020202020204" pitchFamily="34" charset="0"/>
              </a:rPr>
              <a:t>Для тех, кто посетит курс очно (в зале</a:t>
            </a:r>
            <a:r>
              <a:rPr lang="ru-RU" sz="2000" dirty="0">
                <a:cs typeface="Arial" panose="020B0604020202020204" pitchFamily="34" charset="0"/>
              </a:rPr>
              <a:t>)</a:t>
            </a:r>
          </a:p>
        </p:txBody>
      </p:sp>
      <p:sp>
        <p:nvSpPr>
          <p:cNvPr id="17" name="Прямоугольник: скругленные углы 16">
            <a:hlinkClick r:id="rId5"/>
            <a:extLst>
              <a:ext uri="{FF2B5EF4-FFF2-40B4-BE49-F238E27FC236}">
                <a16:creationId xmlns:a16="http://schemas.microsoft.com/office/drawing/2014/main" id="{C56C9713-6407-4B5C-A19B-12DCCFE83DC4}"/>
              </a:ext>
            </a:extLst>
          </p:cNvPr>
          <p:cNvSpPr/>
          <p:nvPr/>
        </p:nvSpPr>
        <p:spPr>
          <a:xfrm>
            <a:off x="437065" y="2504293"/>
            <a:ext cx="3311860" cy="356297"/>
          </a:xfrm>
          <a:prstGeom prst="roundRect">
            <a:avLst/>
          </a:prstGeom>
          <a:solidFill>
            <a:srgbClr val="8A0C51"/>
          </a:solidFill>
          <a:ln>
            <a:solidFill>
              <a:srgbClr val="8A0C5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ЗАПИСАТЬСЯ НА КУРС</a:t>
            </a:r>
          </a:p>
        </p:txBody>
      </p:sp>
    </p:spTree>
    <p:extLst>
      <p:ext uri="{BB962C8B-B14F-4D97-AF65-F5344CB8AC3E}">
        <p14:creationId xmlns:p14="http://schemas.microsoft.com/office/powerpoint/2010/main" val="195622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CEE69A6-63F9-4BCC-9C78-92D37E838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638" y="4321564"/>
            <a:ext cx="5483422" cy="5483422"/>
          </a:xfrm>
          <a:prstGeom prst="rect">
            <a:avLst/>
          </a:prstGeom>
        </p:spPr>
      </p:pic>
      <p:sp>
        <p:nvSpPr>
          <p:cNvPr id="23" name="Прямоугольник 22">
            <a:extLst>
              <a:ext uri="{FF2B5EF4-FFF2-40B4-BE49-F238E27FC236}">
                <a16:creationId xmlns:a16="http://schemas.microsoft.com/office/drawing/2014/main" id="{6D4D92CA-71B1-4777-B21C-BDAB750093A6}"/>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410090" y="1613923"/>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AE0FC9C-798E-4678-A8ED-334689C2560C}"/>
              </a:ext>
            </a:extLst>
          </p:cNvPr>
          <p:cNvSpPr txBox="1"/>
          <p:nvPr/>
        </p:nvSpPr>
        <p:spPr>
          <a:xfrm>
            <a:off x="346222" y="1042081"/>
            <a:ext cx="6165556" cy="523220"/>
          </a:xfrm>
          <a:prstGeom prst="rect">
            <a:avLst/>
          </a:prstGeom>
          <a:noFill/>
        </p:spPr>
        <p:txBody>
          <a:bodyPr wrap="square" rtlCol="0">
            <a:spAutoFit/>
          </a:bodyPr>
          <a:lstStyle/>
          <a:p>
            <a:r>
              <a:rPr lang="ru-RU" sz="2800" dirty="0">
                <a:solidFill>
                  <a:srgbClr val="8A0C51"/>
                </a:solidFill>
                <a:latin typeface="Arial Black" panose="020B0A04020102020204" pitchFamily="34" charset="0"/>
              </a:rPr>
              <a:t>Лектор - Эльвира Митюкова</a:t>
            </a:r>
          </a:p>
        </p:txBody>
      </p:sp>
      <p:sp>
        <p:nvSpPr>
          <p:cNvPr id="9" name="TextBox 8">
            <a:extLst>
              <a:ext uri="{FF2B5EF4-FFF2-40B4-BE49-F238E27FC236}">
                <a16:creationId xmlns:a16="http://schemas.microsoft.com/office/drawing/2014/main" id="{685C71B5-A901-4ADE-8E63-ED54ACF7E944}"/>
              </a:ext>
            </a:extLst>
          </p:cNvPr>
          <p:cNvSpPr txBox="1"/>
          <p:nvPr/>
        </p:nvSpPr>
        <p:spPr>
          <a:xfrm>
            <a:off x="346221" y="1804798"/>
            <a:ext cx="6254995" cy="5078313"/>
          </a:xfrm>
          <a:prstGeom prst="rect">
            <a:avLst/>
          </a:prstGeom>
          <a:noFill/>
        </p:spPr>
        <p:txBody>
          <a:bodyPr wrap="square">
            <a:spAutoFit/>
          </a:bodyPr>
          <a:lstStyle/>
          <a:p>
            <a:r>
              <a:rPr lang="ru-RU" b="1" dirty="0"/>
              <a:t>Здравствуйте, </a:t>
            </a:r>
            <a:r>
              <a:rPr lang="ru-RU" dirty="0"/>
              <a:t>меня зовут Эльвира Митюкова. Давайте познакомимся. Я лектор и автор семинара, </a:t>
            </a:r>
            <a:r>
              <a:rPr lang="ru-RU" b="1" dirty="0"/>
              <a:t>кандидат экономических наук.</a:t>
            </a:r>
          </a:p>
          <a:p>
            <a:endParaRPr lang="ru-RU" dirty="0"/>
          </a:p>
          <a:p>
            <a:r>
              <a:rPr lang="ru-RU" dirty="0"/>
              <a:t>Не секрет, что современный бизнес развивается в очень жестких условиях, связанных с кризисом и постоянно меняющимся законодательством. Я знаю, как предотвратить возможные риски и даю бухгалтеру строительной компании мощную поддержку в составлении отчетности!</a:t>
            </a:r>
          </a:p>
          <a:p>
            <a:endParaRPr lang="ru-RU" dirty="0"/>
          </a:p>
          <a:p>
            <a:r>
              <a:rPr lang="ru-RU" b="1" dirty="0"/>
              <a:t>Почему мне можно доверять? </a:t>
            </a:r>
          </a:p>
          <a:p>
            <a:endParaRPr lang="ru-RU" b="1" dirty="0"/>
          </a:p>
          <a:p>
            <a:r>
              <a:rPr lang="ru-RU" dirty="0"/>
              <a:t>Моя профессиональная компетенция в данной сфере измеряется десятками лет. Я автор множества книг по теме «Строительство: бухгалтерский учет и налогообложение», выпускаемых крупнейшими издательствами России. Я имею опыт работы в крупных холдингах и знаю все нюансы бухгалтерии строительных организаций. </a:t>
            </a:r>
          </a:p>
        </p:txBody>
      </p:sp>
      <p:sp>
        <p:nvSpPr>
          <p:cNvPr id="13" name="TextBox 12">
            <a:extLst>
              <a:ext uri="{FF2B5EF4-FFF2-40B4-BE49-F238E27FC236}">
                <a16:creationId xmlns:a16="http://schemas.microsoft.com/office/drawing/2014/main" id="{23469B5E-39C7-4101-97FA-F875CE20CA4B}"/>
              </a:ext>
            </a:extLst>
          </p:cNvPr>
          <p:cNvSpPr txBox="1"/>
          <p:nvPr/>
        </p:nvSpPr>
        <p:spPr>
          <a:xfrm>
            <a:off x="410090" y="7541812"/>
            <a:ext cx="3247510" cy="1754326"/>
          </a:xfrm>
          <a:prstGeom prst="rect">
            <a:avLst/>
          </a:prstGeom>
          <a:noFill/>
        </p:spPr>
        <p:txBody>
          <a:bodyPr wrap="square">
            <a:spAutoFit/>
          </a:bodyPr>
          <a:lstStyle/>
          <a:p>
            <a:r>
              <a:rPr lang="ru-RU" i="1" dirty="0"/>
              <a:t>Я всем застройщикам рекомендую посетить наш курс. Он будет интересен главбуху, юристу и финансисту строительной организации</a:t>
            </a:r>
          </a:p>
        </p:txBody>
      </p:sp>
      <p:sp>
        <p:nvSpPr>
          <p:cNvPr id="14" name="TextBox 13">
            <a:extLst>
              <a:ext uri="{FF2B5EF4-FFF2-40B4-BE49-F238E27FC236}">
                <a16:creationId xmlns:a16="http://schemas.microsoft.com/office/drawing/2014/main" id="{1662132B-B580-438B-930D-0113C8991911}"/>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104937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Прямая соединительная линия 24">
            <a:extLst>
              <a:ext uri="{FF2B5EF4-FFF2-40B4-BE49-F238E27FC236}">
                <a16:creationId xmlns:a16="http://schemas.microsoft.com/office/drawing/2014/main" id="{F0499CD5-B899-4E21-8BA5-28E0874BAFDE}"/>
              </a:ext>
            </a:extLst>
          </p:cNvPr>
          <p:cNvCxnSpPr>
            <a:cxnSpLocks/>
          </p:cNvCxnSpPr>
          <p:nvPr/>
        </p:nvCxnSpPr>
        <p:spPr>
          <a:xfrm flipV="1">
            <a:off x="486829" y="1895941"/>
            <a:ext cx="0" cy="1135765"/>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3D6E1CD-0A3E-47A5-954F-5F955B361802}"/>
              </a:ext>
            </a:extLst>
          </p:cNvPr>
          <p:cNvSpPr txBox="1"/>
          <p:nvPr/>
        </p:nvSpPr>
        <p:spPr>
          <a:xfrm>
            <a:off x="323450" y="3137118"/>
            <a:ext cx="6369646" cy="2031325"/>
          </a:xfrm>
          <a:prstGeom prst="rect">
            <a:avLst/>
          </a:prstGeom>
          <a:noFill/>
        </p:spPr>
        <p:txBody>
          <a:bodyPr wrap="square">
            <a:spAutoFit/>
          </a:bodyPr>
          <a:lstStyle/>
          <a:p>
            <a:r>
              <a:rPr lang="ru-RU" dirty="0"/>
              <a:t>Согласно Закону «О ДДУ» застройщики обязаны проводить аудит отчетности текущего года и трех предыдущих лет.</a:t>
            </a:r>
            <a:br>
              <a:rPr lang="ru-RU" dirty="0"/>
            </a:br>
            <a:r>
              <a:rPr lang="ru-RU" dirty="0"/>
              <a:t>Аудиторы Академии успешного бизнеса проводят квалифицированный аудит. </a:t>
            </a:r>
          </a:p>
          <a:p>
            <a:br>
              <a:rPr lang="ru-RU" dirty="0"/>
            </a:br>
            <a:r>
              <a:rPr lang="ru-RU" dirty="0"/>
              <a:t>Мы знаем отраслевую специфику, имеем собственные публикации и книги. Конфиденциальность гарантируем.</a:t>
            </a:r>
          </a:p>
        </p:txBody>
      </p:sp>
      <p:sp>
        <p:nvSpPr>
          <p:cNvPr id="23" name="TextBox 22">
            <a:extLst>
              <a:ext uri="{FF2B5EF4-FFF2-40B4-BE49-F238E27FC236}">
                <a16:creationId xmlns:a16="http://schemas.microsoft.com/office/drawing/2014/main" id="{92564FD3-A1DA-4163-A42A-AC64EA5C4392}"/>
              </a:ext>
            </a:extLst>
          </p:cNvPr>
          <p:cNvSpPr txBox="1"/>
          <p:nvPr/>
        </p:nvSpPr>
        <p:spPr>
          <a:xfrm>
            <a:off x="323450" y="1074814"/>
            <a:ext cx="6274990" cy="646331"/>
          </a:xfrm>
          <a:prstGeom prst="rect">
            <a:avLst/>
          </a:prstGeom>
          <a:noFill/>
        </p:spPr>
        <p:txBody>
          <a:bodyPr wrap="square">
            <a:spAutoFit/>
          </a:bodyPr>
          <a:lstStyle/>
          <a:p>
            <a:r>
              <a:rPr lang="ru-RU" sz="1800" dirty="0">
                <a:solidFill>
                  <a:srgbClr val="8A0C51"/>
                </a:solidFill>
                <a:latin typeface="Arial Black" panose="020B0A04020102020204" pitchFamily="34" charset="0"/>
              </a:rPr>
              <a:t>Позвольте себе аудит у тех, кто знает специфику вашей компании!</a:t>
            </a:r>
            <a:endParaRPr lang="ru-RU" dirty="0">
              <a:solidFill>
                <a:srgbClr val="8A0C51"/>
              </a:solidFill>
            </a:endParaRPr>
          </a:p>
        </p:txBody>
      </p:sp>
      <p:sp>
        <p:nvSpPr>
          <p:cNvPr id="14" name="TextBox 13">
            <a:extLst>
              <a:ext uri="{FF2B5EF4-FFF2-40B4-BE49-F238E27FC236}">
                <a16:creationId xmlns:a16="http://schemas.microsoft.com/office/drawing/2014/main" id="{D27C62E2-0A82-4C19-A553-96C1E1C3CEAF}"/>
              </a:ext>
            </a:extLst>
          </p:cNvPr>
          <p:cNvSpPr txBox="1"/>
          <p:nvPr/>
        </p:nvSpPr>
        <p:spPr>
          <a:xfrm>
            <a:off x="614006" y="1832919"/>
            <a:ext cx="6375517" cy="1200329"/>
          </a:xfrm>
          <a:prstGeom prst="rect">
            <a:avLst/>
          </a:prstGeom>
          <a:noFill/>
        </p:spPr>
        <p:txBody>
          <a:bodyPr wrap="square" rtlCol="0">
            <a:spAutoFit/>
          </a:bodyPr>
          <a:lstStyle/>
          <a:p>
            <a:r>
              <a:rPr lang="ru-RU" sz="2400" dirty="0">
                <a:solidFill>
                  <a:srgbClr val="002060"/>
                </a:solidFill>
                <a:latin typeface="Arial Black" panose="020B0A04020102020204" pitchFamily="34" charset="0"/>
              </a:rPr>
              <a:t>Закажите аудит строительных организаций в Академии успешного бизнеса</a:t>
            </a:r>
          </a:p>
        </p:txBody>
      </p:sp>
      <p:pic>
        <p:nvPicPr>
          <p:cNvPr id="17" name="Рисунок 16">
            <a:extLst>
              <a:ext uri="{FF2B5EF4-FFF2-40B4-BE49-F238E27FC236}">
                <a16:creationId xmlns:a16="http://schemas.microsoft.com/office/drawing/2014/main" id="{CFAD98C6-2AD4-498E-90D8-CC25DF80C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5492"/>
            <a:ext cx="6858000" cy="2509133"/>
          </a:xfrm>
          <a:prstGeom prst="rect">
            <a:avLst/>
          </a:prstGeom>
        </p:spPr>
      </p:pic>
      <p:sp>
        <p:nvSpPr>
          <p:cNvPr id="24" name="TextBox 23">
            <a:extLst>
              <a:ext uri="{FF2B5EF4-FFF2-40B4-BE49-F238E27FC236}">
                <a16:creationId xmlns:a16="http://schemas.microsoft.com/office/drawing/2014/main" id="{64CD17C2-3D24-4514-B518-F9630881CF30}"/>
              </a:ext>
            </a:extLst>
          </p:cNvPr>
          <p:cNvSpPr txBox="1"/>
          <p:nvPr/>
        </p:nvSpPr>
        <p:spPr>
          <a:xfrm>
            <a:off x="291505" y="6361069"/>
            <a:ext cx="6274990" cy="369332"/>
          </a:xfrm>
          <a:prstGeom prst="rect">
            <a:avLst/>
          </a:prstGeom>
          <a:noFill/>
        </p:spPr>
        <p:txBody>
          <a:bodyPr wrap="square">
            <a:spAutoFit/>
          </a:bodyPr>
          <a:lstStyle/>
          <a:p>
            <a:r>
              <a:rPr lang="ru-RU" sz="1800" dirty="0">
                <a:solidFill>
                  <a:srgbClr val="8A0C51"/>
                </a:solidFill>
                <a:latin typeface="Arial Black" panose="020B0A04020102020204" pitchFamily="34" charset="0"/>
              </a:rPr>
              <a:t>Наши клиенты:</a:t>
            </a:r>
            <a:endParaRPr lang="ru-RU" dirty="0">
              <a:solidFill>
                <a:srgbClr val="8A0C51"/>
              </a:solidFill>
            </a:endParaRPr>
          </a:p>
        </p:txBody>
      </p:sp>
      <p:sp>
        <p:nvSpPr>
          <p:cNvPr id="11" name="Прямоугольник: скругленные углы 10">
            <a:hlinkClick r:id="rId3"/>
            <a:extLst>
              <a:ext uri="{FF2B5EF4-FFF2-40B4-BE49-F238E27FC236}">
                <a16:creationId xmlns:a16="http://schemas.microsoft.com/office/drawing/2014/main" id="{113B49C0-CB2D-434E-B014-ECBA934D4654}"/>
              </a:ext>
            </a:extLst>
          </p:cNvPr>
          <p:cNvSpPr/>
          <p:nvPr/>
        </p:nvSpPr>
        <p:spPr>
          <a:xfrm>
            <a:off x="486829" y="5443389"/>
            <a:ext cx="3744768" cy="370875"/>
          </a:xfrm>
          <a:prstGeom prst="roundRect">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ОСТАВИТЬ ЗАЯВКУ НА АУДИТ</a:t>
            </a:r>
          </a:p>
        </p:txBody>
      </p:sp>
      <p:sp>
        <p:nvSpPr>
          <p:cNvPr id="16" name="TextBox 15">
            <a:extLst>
              <a:ext uri="{FF2B5EF4-FFF2-40B4-BE49-F238E27FC236}">
                <a16:creationId xmlns:a16="http://schemas.microsoft.com/office/drawing/2014/main" id="{D3E938C0-9F70-4370-ADED-3241EAC5B2AE}"/>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4"/>
              </a:rPr>
              <a:t>Тел. +7 (495) 748 03 16</a:t>
            </a:r>
            <a:r>
              <a:rPr lang="en-US" sz="1200" b="0" dirty="0">
                <a:solidFill>
                  <a:schemeClr val="tx1"/>
                </a:solidFill>
                <a:effectLst/>
                <a:ea typeface="Times New Roman" panose="02020603050405020304" pitchFamily="18" charset="0"/>
                <a:hlinkClick r:id="rId4"/>
              </a:rPr>
              <a:t>               </a:t>
            </a:r>
            <a:r>
              <a:rPr lang="en-US" sz="1200" dirty="0">
                <a:solidFill>
                  <a:schemeClr val="tx1"/>
                </a:solidFill>
                <a:hlinkClick r:id="rId4"/>
              </a:rPr>
              <a:t>E-mail</a:t>
            </a:r>
            <a:r>
              <a:rPr lang="ru-RU" sz="1200" dirty="0">
                <a:solidFill>
                  <a:schemeClr val="tx1"/>
                </a:solidFill>
                <a:hlinkClick r:id="rId4"/>
              </a:rPr>
              <a:t>:</a:t>
            </a:r>
            <a:r>
              <a:rPr lang="en-US" sz="1200" dirty="0">
                <a:solidFill>
                  <a:schemeClr val="tx1"/>
                </a:solidFill>
                <a:hlinkClick r:id="rId4"/>
              </a:rPr>
              <a:t> Info@sba-consult.ru</a:t>
            </a:r>
            <a:r>
              <a:rPr lang="ru-RU" sz="1200" dirty="0">
                <a:solidFill>
                  <a:schemeClr val="tx1"/>
                </a:solidFill>
                <a:hlinkClick r:id="rId4"/>
              </a:rPr>
              <a:t>   </a:t>
            </a:r>
            <a:r>
              <a:rPr lang="en-US" sz="1200" dirty="0">
                <a:solidFill>
                  <a:schemeClr val="tx1"/>
                </a:solidFill>
                <a:hlinkClick r:id="rId4"/>
              </a:rPr>
              <a:t>             </a:t>
            </a:r>
            <a:r>
              <a:rPr lang="ru-RU" sz="1200" dirty="0">
                <a:solidFill>
                  <a:schemeClr val="tx1"/>
                </a:solidFill>
                <a:hlinkClick r:id="rId4"/>
              </a:rPr>
              <a:t>Сайт: </a:t>
            </a:r>
            <a:r>
              <a:rPr lang="en-US" sz="1200" dirty="0">
                <a:solidFill>
                  <a:schemeClr val="tx1"/>
                </a:solidFill>
                <a:hlinkClick r:id="rId4"/>
              </a:rPr>
              <a:t>www.sba-consult.ru</a:t>
            </a:r>
            <a:r>
              <a:rPr lang="ru-RU" sz="1200" dirty="0">
                <a:solidFill>
                  <a:schemeClr val="tx1"/>
                </a:solidFill>
                <a:hlinkClick r:id="rId4"/>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272872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69E0515-E63A-4CF4-B5B0-6034D3F0F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14" y="1851703"/>
            <a:ext cx="6114901" cy="7756974"/>
          </a:xfrm>
          <a:prstGeom prst="rect">
            <a:avLst/>
          </a:prstGeom>
        </p:spPr>
      </p:pic>
      <p:sp>
        <p:nvSpPr>
          <p:cNvPr id="19" name="TextBox 18">
            <a:extLst>
              <a:ext uri="{FF2B5EF4-FFF2-40B4-BE49-F238E27FC236}">
                <a16:creationId xmlns:a16="http://schemas.microsoft.com/office/drawing/2014/main" id="{B16A628D-7F3C-4C75-809B-E610072A4421}"/>
              </a:ext>
            </a:extLst>
          </p:cNvPr>
          <p:cNvSpPr txBox="1"/>
          <p:nvPr/>
        </p:nvSpPr>
        <p:spPr>
          <a:xfrm>
            <a:off x="259366" y="1111690"/>
            <a:ext cx="6598634" cy="677108"/>
          </a:xfrm>
          <a:prstGeom prst="rect">
            <a:avLst/>
          </a:prstGeom>
          <a:noFill/>
        </p:spPr>
        <p:txBody>
          <a:bodyPr wrap="square" rtlCol="0">
            <a:spAutoFit/>
          </a:bodyPr>
          <a:lstStyle/>
          <a:p>
            <a:r>
              <a:rPr lang="ru-RU" sz="1900" dirty="0">
                <a:solidFill>
                  <a:srgbClr val="8A0C51"/>
                </a:solidFill>
                <a:latin typeface="Arial Black" panose="020B0A04020102020204" pitchFamily="34" charset="0"/>
              </a:rPr>
              <a:t>Отзыв от нашего клиента - крупнейшего застройщика «Группы компаний </a:t>
            </a:r>
            <a:r>
              <a:rPr lang="en-US" sz="1900" dirty="0">
                <a:solidFill>
                  <a:srgbClr val="8A0C51"/>
                </a:solidFill>
                <a:latin typeface="Arial Black" panose="020B0A04020102020204" pitchFamily="34" charset="0"/>
              </a:rPr>
              <a:t>Level Group</a:t>
            </a:r>
            <a:r>
              <a:rPr lang="ru-RU" sz="1900" dirty="0">
                <a:solidFill>
                  <a:srgbClr val="8A0C51"/>
                </a:solidFill>
                <a:latin typeface="Arial Black" panose="020B0A04020102020204" pitchFamily="34" charset="0"/>
              </a:rPr>
              <a:t>»</a:t>
            </a:r>
          </a:p>
        </p:txBody>
      </p:sp>
      <p:sp>
        <p:nvSpPr>
          <p:cNvPr id="15" name="Прямоугольник 14">
            <a:extLst>
              <a:ext uri="{FF2B5EF4-FFF2-40B4-BE49-F238E27FC236}">
                <a16:creationId xmlns:a16="http://schemas.microsoft.com/office/drawing/2014/main" id="{E29953E1-CF08-43B0-9730-EAC669800E80}"/>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876972FC-8153-45CA-B1F6-BAB4985E5E8A}"/>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2309181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5386BBB-6FD7-43B1-9C32-2F540FF688C1}"/>
              </a:ext>
            </a:extLst>
          </p:cNvPr>
          <p:cNvSpPr txBox="1"/>
          <p:nvPr/>
        </p:nvSpPr>
        <p:spPr>
          <a:xfrm>
            <a:off x="259366" y="1111690"/>
            <a:ext cx="6598634" cy="384721"/>
          </a:xfrm>
          <a:prstGeom prst="rect">
            <a:avLst/>
          </a:prstGeom>
          <a:noFill/>
        </p:spPr>
        <p:txBody>
          <a:bodyPr wrap="square" rtlCol="0">
            <a:spAutoFit/>
          </a:bodyPr>
          <a:lstStyle/>
          <a:p>
            <a:r>
              <a:rPr lang="ru-RU" sz="1900" dirty="0">
                <a:solidFill>
                  <a:srgbClr val="8A0C51"/>
                </a:solidFill>
                <a:latin typeface="Arial Black" panose="020B0A04020102020204" pitchFamily="34" charset="0"/>
              </a:rPr>
              <a:t>Контакты</a:t>
            </a:r>
          </a:p>
        </p:txBody>
      </p:sp>
      <p:sp>
        <p:nvSpPr>
          <p:cNvPr id="15" name="Объект 2">
            <a:extLst>
              <a:ext uri="{FF2B5EF4-FFF2-40B4-BE49-F238E27FC236}">
                <a16:creationId xmlns:a16="http://schemas.microsoft.com/office/drawing/2014/main" id="{69585859-F6A2-4633-97B4-56330670A443}"/>
              </a:ext>
            </a:extLst>
          </p:cNvPr>
          <p:cNvSpPr>
            <a:spLocks noGrp="1"/>
          </p:cNvSpPr>
          <p:nvPr>
            <p:ph idx="1"/>
          </p:nvPr>
        </p:nvSpPr>
        <p:spPr>
          <a:xfrm>
            <a:off x="342900" y="1728449"/>
            <a:ext cx="6172200" cy="3117662"/>
          </a:xfrm>
        </p:spPr>
        <p:txBody>
          <a:bodyPr>
            <a:normAutofit/>
          </a:bodyPr>
          <a:lstStyle/>
          <a:p>
            <a:r>
              <a:rPr lang="ru-RU" dirty="0">
                <a:latin typeface="Arial" panose="020B0604020202020204" pitchFamily="34" charset="0"/>
                <a:cs typeface="Arial" panose="020B0604020202020204" pitchFamily="34" charset="0"/>
              </a:rPr>
              <a:t>ВИДЕО, КНИГИ И СТАТЬИ ЭЛЬВИРЫ МИТЮКОВОЙ, А ТАКЖЕ ОТЗЫВЫ: </a:t>
            </a:r>
          </a:p>
          <a:p>
            <a:r>
              <a:rPr lang="en-US" dirty="0">
                <a:latin typeface="Arial" panose="020B0604020202020204" pitchFamily="34" charset="0"/>
                <a:cs typeface="Arial" panose="020B0604020202020204" pitchFamily="34" charset="0"/>
              </a:rPr>
              <a:t>www.</a:t>
            </a:r>
            <a:r>
              <a:rPr lang="ru-RU" dirty="0">
                <a:latin typeface="Arial" panose="020B0604020202020204" pitchFamily="34" charset="0"/>
                <a:cs typeface="Arial" panose="020B0604020202020204" pitchFamily="34" charset="0"/>
              </a:rPr>
              <a:t>mityukova.ru </a:t>
            </a:r>
          </a:p>
          <a:p>
            <a:r>
              <a:rPr lang="ru-RU" dirty="0">
                <a:latin typeface="Arial" panose="020B0604020202020204" pitchFamily="34" charset="0"/>
                <a:cs typeface="Arial" panose="020B0604020202020204" pitchFamily="34" charset="0"/>
              </a:rPr>
              <a:t>www.sba-consult.ru </a:t>
            </a:r>
          </a:p>
          <a:p>
            <a:r>
              <a:rPr lang="ru-RU" dirty="0">
                <a:latin typeface="Arial" panose="020B0604020202020204" pitchFamily="34" charset="0"/>
                <a:cs typeface="Arial" panose="020B0604020202020204" pitchFamily="34" charset="0"/>
              </a:rPr>
              <a:t>www.youtube.com/sbaconsult </a:t>
            </a:r>
          </a:p>
          <a:p>
            <a:endParaRPr lang="en-US" b="1" dirty="0">
              <a:solidFill>
                <a:srgbClr val="8F1053"/>
              </a:solidFill>
              <a:latin typeface="Arial" panose="020B0604020202020204" pitchFamily="34" charset="0"/>
              <a:cs typeface="Arial" panose="020B0604020202020204" pitchFamily="34" charset="0"/>
            </a:endParaRPr>
          </a:p>
          <a:p>
            <a:r>
              <a:rPr lang="ru-RU" b="1" dirty="0">
                <a:solidFill>
                  <a:srgbClr val="8F1053"/>
                </a:solidFill>
                <a:latin typeface="Arial" panose="020B0604020202020204" pitchFamily="34" charset="0"/>
                <a:cs typeface="Arial" panose="020B0604020202020204" pitchFamily="34" charset="0"/>
              </a:rPr>
              <a:t>Контактная информация: </a:t>
            </a:r>
          </a:p>
          <a:p>
            <a:r>
              <a:rPr lang="ru-RU" dirty="0">
                <a:latin typeface="Arial" panose="020B0604020202020204" pitchFamily="34" charset="0"/>
                <a:cs typeface="Arial" panose="020B0604020202020204" pitchFamily="34" charset="0"/>
              </a:rPr>
              <a:t>тел. +7 (495) 748-03-16, 601-88-32 </a:t>
            </a:r>
          </a:p>
          <a:p>
            <a:r>
              <a:rPr lang="en-US" dirty="0">
                <a:latin typeface="Arial" panose="020B0604020202020204" pitchFamily="34" charset="0"/>
                <a:cs typeface="Arial" panose="020B0604020202020204" pitchFamily="34" charset="0"/>
              </a:rPr>
              <a:t>e-mail: </a:t>
            </a:r>
            <a:r>
              <a:rPr lang="en-US" u="sng" dirty="0">
                <a:latin typeface="Arial" panose="020B0604020202020204" pitchFamily="34" charset="0"/>
                <a:cs typeface="Arial" panose="020B0604020202020204" pitchFamily="34" charset="0"/>
                <a:hlinkClick r:id="rId2"/>
              </a:rPr>
              <a:t>info@sba-consult.ru</a:t>
            </a:r>
            <a:endParaRPr lang="ru-RU" dirty="0">
              <a:latin typeface="Arial" panose="020B0604020202020204" pitchFamily="34" charset="0"/>
              <a:cs typeface="Arial" panose="020B0604020202020204" pitchFamily="34" charset="0"/>
            </a:endParaRPr>
          </a:p>
          <a:p>
            <a:endParaRPr lang="ru-RU" dirty="0"/>
          </a:p>
        </p:txBody>
      </p:sp>
      <p:sp>
        <p:nvSpPr>
          <p:cNvPr id="16" name="TextBox 15">
            <a:extLst>
              <a:ext uri="{FF2B5EF4-FFF2-40B4-BE49-F238E27FC236}">
                <a16:creationId xmlns:a16="http://schemas.microsoft.com/office/drawing/2014/main" id="{D327E264-A2B0-4230-AE63-E114FC88E995}"/>
              </a:ext>
            </a:extLst>
          </p:cNvPr>
          <p:cNvSpPr txBox="1"/>
          <p:nvPr/>
        </p:nvSpPr>
        <p:spPr>
          <a:xfrm>
            <a:off x="994102" y="5263017"/>
            <a:ext cx="1925646" cy="307777"/>
          </a:xfrm>
          <a:prstGeom prst="rect">
            <a:avLst/>
          </a:prstGeom>
          <a:noFill/>
        </p:spPr>
        <p:txBody>
          <a:bodyPr wrap="square" rtlCol="0">
            <a:spAutoFit/>
          </a:bodyPr>
          <a:lstStyle/>
          <a:p>
            <a:pPr defTabSz="914400" fontAlgn="base"/>
            <a:r>
              <a:rPr lang="en-US" sz="1400" dirty="0">
                <a:solidFill>
                  <a:prstClr val="black"/>
                </a:solidFill>
                <a:latin typeface="Arial" panose="020B0604020202020204" pitchFamily="34" charset="0"/>
                <a:cs typeface="Arial" panose="020B0604020202020204" pitchFamily="34" charset="0"/>
                <a:hlinkClick r:id="rId3"/>
              </a:rPr>
              <a:t>vk.com/sbaconsult</a:t>
            </a:r>
            <a:endParaRPr lang="en-US" sz="1400" dirty="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BEA160F-57FF-412B-BDA8-C029219C73BB}"/>
              </a:ext>
            </a:extLst>
          </p:cNvPr>
          <p:cNvSpPr txBox="1"/>
          <p:nvPr/>
        </p:nvSpPr>
        <p:spPr>
          <a:xfrm>
            <a:off x="1009117" y="6520529"/>
            <a:ext cx="2443163" cy="307777"/>
          </a:xfrm>
          <a:prstGeom prst="rect">
            <a:avLst/>
          </a:prstGeom>
          <a:noFill/>
        </p:spPr>
        <p:txBody>
          <a:bodyPr wrap="square">
            <a:spAutoFit/>
          </a:bodyPr>
          <a:lstStyle/>
          <a:p>
            <a:pPr defTabSz="914400"/>
            <a:r>
              <a:rPr lang="ru-RU" sz="1400" dirty="0">
                <a:solidFill>
                  <a:prstClr val="black"/>
                </a:solidFill>
                <a:latin typeface="Arial" panose="020B0604020202020204" pitchFamily="34" charset="0"/>
                <a:cs typeface="Arial" panose="020B0604020202020204" pitchFamily="34" charset="0"/>
                <a:hlinkClick r:id="rId4"/>
              </a:rPr>
              <a:t>t.me/elvira_mityukova</a:t>
            </a:r>
            <a:endParaRPr lang="ru-RU" sz="1400" dirty="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C230D19-E9F0-4A01-8097-0F404AC0FC25}"/>
              </a:ext>
            </a:extLst>
          </p:cNvPr>
          <p:cNvSpPr txBox="1"/>
          <p:nvPr/>
        </p:nvSpPr>
        <p:spPr>
          <a:xfrm>
            <a:off x="1009117" y="5917854"/>
            <a:ext cx="1439071" cy="307777"/>
          </a:xfrm>
          <a:prstGeom prst="rect">
            <a:avLst/>
          </a:prstGeom>
          <a:noFill/>
        </p:spPr>
        <p:txBody>
          <a:bodyPr wrap="square">
            <a:spAutoFit/>
          </a:bodyPr>
          <a:lstStyle/>
          <a:p>
            <a:pPr defTabSz="914400"/>
            <a:r>
              <a:rPr lang="ru-RU" sz="1400" dirty="0">
                <a:solidFill>
                  <a:prstClr val="black"/>
                </a:solidFill>
                <a:latin typeface="Arial" panose="020B0604020202020204" pitchFamily="34" charset="0"/>
                <a:cs typeface="Arial" panose="020B0604020202020204" pitchFamily="34" charset="0"/>
                <a:hlinkClick r:id="rId5"/>
              </a:rPr>
              <a:t>Яндекс-дзен</a:t>
            </a:r>
            <a:endParaRPr lang="ru-RU" sz="1400" dirty="0">
              <a:solidFill>
                <a:prstClr val="black"/>
              </a:solidFill>
              <a:latin typeface="Arial" panose="020B0604020202020204" pitchFamily="34" charset="0"/>
              <a:cs typeface="Arial" panose="020B0604020202020204" pitchFamily="34" charset="0"/>
            </a:endParaRPr>
          </a:p>
        </p:txBody>
      </p:sp>
      <p:pic>
        <p:nvPicPr>
          <p:cNvPr id="19" name="Рисунок 18">
            <a:hlinkClick r:id="rId5"/>
            <a:extLst>
              <a:ext uri="{FF2B5EF4-FFF2-40B4-BE49-F238E27FC236}">
                <a16:creationId xmlns:a16="http://schemas.microsoft.com/office/drawing/2014/main" id="{0D6178B1-BB8B-436A-90AF-C3BF0A9346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62" y="5857315"/>
            <a:ext cx="503360" cy="503360"/>
          </a:xfrm>
          <a:prstGeom prst="rect">
            <a:avLst/>
          </a:prstGeom>
        </p:spPr>
      </p:pic>
      <p:pic>
        <p:nvPicPr>
          <p:cNvPr id="20" name="Рисунок 19">
            <a:hlinkClick r:id="rId4"/>
            <a:extLst>
              <a:ext uri="{FF2B5EF4-FFF2-40B4-BE49-F238E27FC236}">
                <a16:creationId xmlns:a16="http://schemas.microsoft.com/office/drawing/2014/main" id="{4A2E288B-41D3-408C-805D-63BF577A9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800" y="6450464"/>
            <a:ext cx="603316" cy="587846"/>
          </a:xfrm>
          <a:prstGeom prst="rect">
            <a:avLst/>
          </a:prstGeom>
        </p:spPr>
      </p:pic>
      <p:pic>
        <p:nvPicPr>
          <p:cNvPr id="21" name="Рисунок 20">
            <a:hlinkClick r:id="rId3"/>
            <a:extLst>
              <a:ext uri="{FF2B5EF4-FFF2-40B4-BE49-F238E27FC236}">
                <a16:creationId xmlns:a16="http://schemas.microsoft.com/office/drawing/2014/main" id="{EE010452-11B1-4570-BB3D-91DCBE95C8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559" y="5177478"/>
            <a:ext cx="544322" cy="544322"/>
          </a:xfrm>
          <a:prstGeom prst="rect">
            <a:avLst/>
          </a:prstGeom>
        </p:spPr>
      </p:pic>
    </p:spTree>
    <p:extLst>
      <p:ext uri="{BB962C8B-B14F-4D97-AF65-F5344CB8AC3E}">
        <p14:creationId xmlns:p14="http://schemas.microsoft.com/office/powerpoint/2010/main" val="241470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354555" y="1325407"/>
            <a:ext cx="6226481" cy="1574829"/>
          </a:xfrm>
        </p:spPr>
        <p:txBody>
          <a:bodyPr>
            <a:normAutofit fontScale="90000"/>
          </a:bodyPr>
          <a:lstStyle/>
          <a:p>
            <a:r>
              <a:rPr lang="ru-RU" sz="2400" dirty="0">
                <a:solidFill>
                  <a:srgbClr val="002060"/>
                </a:solidFill>
                <a:latin typeface="Arial Black" panose="020B0A04020102020204" pitchFamily="34" charset="0"/>
              </a:rPr>
              <a:t>Подробнее изучить Федеральный закон от 30.12.2004 № 214-ФЗ, а также узнать как отражать расходы на долевое строительство вы можете на нашем курсе</a:t>
            </a:r>
          </a:p>
        </p:txBody>
      </p:sp>
      <p:cxnSp>
        <p:nvCxnSpPr>
          <p:cNvPr id="8" name="Прямая соединительная линия 7">
            <a:extLst>
              <a:ext uri="{FF2B5EF4-FFF2-40B4-BE49-F238E27FC236}">
                <a16:creationId xmlns:a16="http://schemas.microsoft.com/office/drawing/2014/main" id="{D0C53C00-BA08-45FF-B2A7-F4CA75A67168}"/>
              </a:ext>
            </a:extLst>
          </p:cNvPr>
          <p:cNvCxnSpPr>
            <a:cxnSpLocks/>
          </p:cNvCxnSpPr>
          <p:nvPr/>
        </p:nvCxnSpPr>
        <p:spPr>
          <a:xfrm flipV="1">
            <a:off x="595584" y="8068567"/>
            <a:ext cx="0" cy="787183"/>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34560974-BB46-45B4-91AC-B07CC03BA23B}"/>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C278D5-3275-41D9-AAC9-C9887F1DE884}"/>
              </a:ext>
            </a:extLst>
          </p:cNvPr>
          <p:cNvSpPr txBox="1"/>
          <p:nvPr/>
        </p:nvSpPr>
        <p:spPr>
          <a:xfrm>
            <a:off x="384630" y="3560079"/>
            <a:ext cx="6048585"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212529"/>
                </a:solidFill>
                <a:effectLst/>
                <a:uLnTx/>
                <a:uFillTx/>
                <a:latin typeface="OpenSans"/>
                <a:ea typeface="+mn-ea"/>
                <a:cs typeface="+mn-cs"/>
              </a:rPr>
              <a:t>В 2025 году застройщики столкнулись с множеством изменений в законодательстве, связанных с мерами господдержки строительной отрасли. Также изменились правила бухучета: застройщики должны </a:t>
            </a:r>
            <a:r>
              <a:rPr lang="ru-RU" sz="1600" dirty="0">
                <a:solidFill>
                  <a:srgbClr val="212529"/>
                </a:solidFill>
                <a:latin typeface="OpenSans"/>
              </a:rPr>
              <a:t>формировать отчетность по требованиям ФСБУ 4/2023, </a:t>
            </a:r>
            <a:r>
              <a:rPr kumimoji="0" lang="ru-RU" sz="1600" b="0" i="0" u="none" strike="noStrike" kern="1200" cap="none" spc="0" normalizeH="0" baseline="0" noProof="0" dirty="0">
                <a:ln>
                  <a:noFill/>
                </a:ln>
                <a:solidFill>
                  <a:srgbClr val="212529"/>
                </a:solidFill>
                <a:effectLst/>
                <a:uLnTx/>
                <a:uFillTx/>
                <a:latin typeface="OpenSans"/>
                <a:ea typeface="+mn-ea"/>
                <a:cs typeface="+mn-cs"/>
              </a:rPr>
              <a:t>отражать расходы на долевое строительство в оборотных активах согласно ФСБУ 5/2019 и ФСБУ 26/2020. Считать экономию согласно нового ФСБУ «Доходы» и ПБУ 2/2008.</a:t>
            </a: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600" b="0" i="0" u="none" strike="noStrike" kern="1200" cap="none" spc="0" normalizeH="0" baseline="0" noProof="0" dirty="0">
                <a:ln>
                  <a:noFill/>
                </a:ln>
                <a:solidFill>
                  <a:srgbClr val="212529"/>
                </a:solidFill>
                <a:effectLst/>
                <a:uLnTx/>
                <a:uFillTx/>
                <a:latin typeface="OpenSans"/>
                <a:ea typeface="+mn-ea"/>
                <a:cs typeface="+mn-cs"/>
              </a:rPr>
              <a:t>Мы рассмотрим все требования по ДДУ в соответствии с Законом от 30.12.2004 № 214-ФЗ «О договорах долевого участия», актуальные в 2025 г.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212529"/>
              </a:solidFill>
              <a:effectLst/>
              <a:uLnTx/>
              <a:uFillTx/>
              <a:latin typeface="Open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212529"/>
                </a:solidFill>
                <a:effectLst/>
                <a:uLnTx/>
                <a:uFillTx/>
                <a:latin typeface="OpenSans"/>
                <a:ea typeface="+mn-ea"/>
                <a:cs typeface="+mn-cs"/>
              </a:rPr>
              <a:t>Обсудим: за счет каких средств нужно вести расходы на содержание застройщиков, а также вопросы формирования стоимости строящегося объекта. </a:t>
            </a: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ru-RU"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ru-RU" sz="1600" b="0" i="0" u="none" strike="noStrike" kern="1200" cap="none" spc="0" normalizeH="0" baseline="0" noProof="0" dirty="0">
                <a:ln>
                  <a:noFill/>
                </a:ln>
                <a:solidFill>
                  <a:srgbClr val="212529"/>
                </a:solidFill>
                <a:effectLst/>
                <a:uLnTx/>
                <a:uFillTx/>
                <a:latin typeface="OpenSans"/>
                <a:ea typeface="+mn-ea"/>
                <a:cs typeface="+mn-cs"/>
              </a:rPr>
              <a:t>Каждый участник сможет задать свои вопросы лектору по теме курса!</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Стрелка: вниз 6">
            <a:extLst>
              <a:ext uri="{FF2B5EF4-FFF2-40B4-BE49-F238E27FC236}">
                <a16:creationId xmlns:a16="http://schemas.microsoft.com/office/drawing/2014/main" id="{CED97651-3A24-4E2F-9605-984B3BB95300}"/>
              </a:ext>
            </a:extLst>
          </p:cNvPr>
          <p:cNvSpPr/>
          <p:nvPr/>
        </p:nvSpPr>
        <p:spPr>
          <a:xfrm>
            <a:off x="4267201" y="2769575"/>
            <a:ext cx="1553027" cy="698367"/>
          </a:xfrm>
          <a:prstGeom prst="downArrow">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Заголовок 1">
            <a:extLst>
              <a:ext uri="{FF2B5EF4-FFF2-40B4-BE49-F238E27FC236}">
                <a16:creationId xmlns:a16="http://schemas.microsoft.com/office/drawing/2014/main" id="{BDA858CC-F093-492B-A4BD-164AF4492E7F}"/>
              </a:ext>
            </a:extLst>
          </p:cNvPr>
          <p:cNvSpPr txBox="1">
            <a:spLocks/>
          </p:cNvSpPr>
          <p:nvPr/>
        </p:nvSpPr>
        <p:spPr>
          <a:xfrm>
            <a:off x="643209" y="7938733"/>
            <a:ext cx="6313538" cy="104684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ru-RU" sz="1700" b="0" i="0" u="none" strike="noStrike" kern="1200" cap="none" spc="0" normalizeH="0" baseline="0" noProof="0" dirty="0">
                <a:ln>
                  <a:noFill/>
                </a:ln>
                <a:solidFill>
                  <a:srgbClr val="8A0C51"/>
                </a:solidFill>
                <a:effectLst/>
                <a:highlight>
                  <a:srgbClr val="FFFF00"/>
                </a:highlight>
                <a:uLnTx/>
                <a:uFillTx/>
                <a:latin typeface="Arial Black" panose="020B0A04020102020204" pitchFamily="34" charset="0"/>
                <a:ea typeface="+mj-ea"/>
                <a:cs typeface="+mj-cs"/>
              </a:rPr>
              <a:t>Записывайтесь </a:t>
            </a:r>
            <a:r>
              <a:rPr lang="ru-RU" sz="1700" dirty="0">
                <a:solidFill>
                  <a:srgbClr val="8A0C51"/>
                </a:solidFill>
                <a:highlight>
                  <a:srgbClr val="FFFF00"/>
                </a:highlight>
                <a:latin typeface="Arial Black" panose="020B0A04020102020204" pitchFamily="34" charset="0"/>
              </a:rPr>
              <a:t>на ежемесячный семинар по строительству</a:t>
            </a:r>
            <a:endParaRPr kumimoji="0" lang="ru-RU" sz="1700" b="0" i="0" u="none" strike="noStrike" kern="1200" cap="none" spc="0" normalizeH="0" baseline="0" noProof="0" dirty="0">
              <a:ln>
                <a:noFill/>
              </a:ln>
              <a:solidFill>
                <a:srgbClr val="8A0C51"/>
              </a:solidFill>
              <a:effectLst/>
              <a:highlight>
                <a:srgbClr val="FFFF00"/>
              </a:highlight>
              <a:uLnTx/>
              <a:uFillTx/>
              <a:latin typeface="Arial Black" panose="020B0A04020102020204" pitchFamily="34" charset="0"/>
              <a:ea typeface="+mj-ea"/>
              <a:cs typeface="+mj-cs"/>
            </a:endParaRPr>
          </a:p>
        </p:txBody>
      </p:sp>
      <p:sp>
        <p:nvSpPr>
          <p:cNvPr id="15" name="TextBox 14">
            <a:extLst>
              <a:ext uri="{FF2B5EF4-FFF2-40B4-BE49-F238E27FC236}">
                <a16:creationId xmlns:a16="http://schemas.microsoft.com/office/drawing/2014/main" id="{DA2288AA-D368-49F8-A178-54D18264B1B7}"/>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hlinkClick r:id="rId2"/>
              </a:rPr>
              <a:t>Тел. +7 (495) 748 03 16</a:t>
            </a: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hlinkClick r:id="rId2"/>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E-mail</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Info@sba-consult.ru</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Сайт: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www.sba-consult.ru</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Прямоугольник: скругленные углы 9">
            <a:hlinkClick r:id="rId3"/>
            <a:extLst>
              <a:ext uri="{FF2B5EF4-FFF2-40B4-BE49-F238E27FC236}">
                <a16:creationId xmlns:a16="http://schemas.microsoft.com/office/drawing/2014/main" id="{E8DBC7F6-79C9-4036-9F1A-F2AD1153C452}"/>
              </a:ext>
            </a:extLst>
          </p:cNvPr>
          <p:cNvSpPr/>
          <p:nvPr/>
        </p:nvSpPr>
        <p:spPr>
          <a:xfrm>
            <a:off x="595584" y="9037856"/>
            <a:ext cx="3311860" cy="356297"/>
          </a:xfrm>
          <a:prstGeom prst="roundRect">
            <a:avLst/>
          </a:prstGeom>
          <a:solidFill>
            <a:srgbClr val="8A0C51"/>
          </a:solidFill>
          <a:ln>
            <a:solidFill>
              <a:srgbClr val="8A0C5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ЗАПИСАТЬСЯ НА СЕМИНАР</a:t>
            </a:r>
          </a:p>
        </p:txBody>
      </p:sp>
    </p:spTree>
    <p:extLst>
      <p:ext uri="{BB962C8B-B14F-4D97-AF65-F5344CB8AC3E}">
        <p14:creationId xmlns:p14="http://schemas.microsoft.com/office/powerpoint/2010/main" val="774876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198DEA-FD98-40F7-A17E-BBDB04FF5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521" y="2972024"/>
            <a:ext cx="2451479" cy="3254175"/>
          </a:xfrm>
          <a:prstGeom prst="rect">
            <a:avLst/>
          </a:prstGeom>
        </p:spPr>
      </p:pic>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480301" y="1962389"/>
            <a:ext cx="5952914" cy="1621315"/>
          </a:xfrm>
        </p:spPr>
        <p:txBody>
          <a:bodyPr>
            <a:normAutofit/>
          </a:bodyPr>
          <a:lstStyle/>
          <a:p>
            <a:pPr marL="0" indent="0">
              <a:buNone/>
            </a:pPr>
            <a:r>
              <a:rPr lang="ru-RU" sz="1800" i="1" dirty="0"/>
              <a:t>В соответствии с ч. 2 ст. 1 Закона от 30.12.2004 № 214-ФЗ, привлечение </a:t>
            </a:r>
            <a:r>
              <a:rPr lang="ru-RU" sz="1800" b="1" i="1" dirty="0"/>
              <a:t>денежных средств граждан </a:t>
            </a:r>
            <a:r>
              <a:rPr lang="ru-RU" sz="1800" i="1" dirty="0"/>
              <a:t>на строительство допускается только:</a:t>
            </a:r>
          </a:p>
          <a:p>
            <a:r>
              <a:rPr lang="ru-RU" sz="1800" b="1" dirty="0"/>
              <a:t>на основании договора участия в долевом строительстве.</a:t>
            </a:r>
            <a:endParaRPr lang="ru-RU" sz="1800" dirty="0"/>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85256" y="5009505"/>
            <a:ext cx="2492681"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cxnSp>
        <p:nvCxnSpPr>
          <p:cNvPr id="8" name="Прямая соединительная линия 7">
            <a:extLst>
              <a:ext uri="{FF2B5EF4-FFF2-40B4-BE49-F238E27FC236}">
                <a16:creationId xmlns:a16="http://schemas.microsoft.com/office/drawing/2014/main" id="{D0C53C00-BA08-45FF-B2A7-F4CA75A67168}"/>
              </a:ext>
            </a:extLst>
          </p:cNvPr>
          <p:cNvCxnSpPr>
            <a:cxnSpLocks/>
          </p:cNvCxnSpPr>
          <p:nvPr/>
        </p:nvCxnSpPr>
        <p:spPr>
          <a:xfrm flipV="1">
            <a:off x="424785" y="1873440"/>
            <a:ext cx="0" cy="1621314"/>
          </a:xfrm>
          <a:prstGeom prst="line">
            <a:avLst/>
          </a:prstGeom>
          <a:ln w="57150">
            <a:solidFill>
              <a:srgbClr val="8A0C5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BAE0FC9C-798E-4678-A8ED-334689C2560C}"/>
              </a:ext>
            </a:extLst>
          </p:cNvPr>
          <p:cNvSpPr txBox="1"/>
          <p:nvPr/>
        </p:nvSpPr>
        <p:spPr>
          <a:xfrm>
            <a:off x="291309" y="3605254"/>
            <a:ext cx="3689848" cy="1384995"/>
          </a:xfrm>
          <a:prstGeom prst="rect">
            <a:avLst/>
          </a:prstGeom>
          <a:noFill/>
        </p:spPr>
        <p:txBody>
          <a:bodyPr wrap="square" rtlCol="0">
            <a:spAutoFit/>
          </a:bodyPr>
          <a:lstStyle/>
          <a:p>
            <a:r>
              <a:rPr lang="ru-RU" sz="2800" dirty="0">
                <a:solidFill>
                  <a:srgbClr val="002060"/>
                </a:solidFill>
                <a:latin typeface="Arial Black" panose="020B0A04020102020204" pitchFamily="34" charset="0"/>
              </a:rPr>
              <a:t>Если деньги получены от ИП или организации</a:t>
            </a:r>
          </a:p>
        </p:txBody>
      </p:sp>
      <p:sp>
        <p:nvSpPr>
          <p:cNvPr id="17" name="Заголовок 1">
            <a:extLst>
              <a:ext uri="{FF2B5EF4-FFF2-40B4-BE49-F238E27FC236}">
                <a16:creationId xmlns:a16="http://schemas.microsoft.com/office/drawing/2014/main" id="{FC1F4524-731F-473B-AC4D-62B8C79CC562}"/>
              </a:ext>
            </a:extLst>
          </p:cNvPr>
          <p:cNvSpPr txBox="1">
            <a:spLocks/>
          </p:cNvSpPr>
          <p:nvPr/>
        </p:nvSpPr>
        <p:spPr>
          <a:xfrm>
            <a:off x="291309" y="441047"/>
            <a:ext cx="5974758" cy="18914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ru-RU" sz="2400" dirty="0">
                <a:solidFill>
                  <a:srgbClr val="8A0C51"/>
                </a:solidFill>
                <a:latin typeface="Arial Black" panose="020B0A04020102020204" pitchFamily="34" charset="0"/>
              </a:rPr>
              <a:t>ДДУ или инвестиционный договор</a:t>
            </a:r>
          </a:p>
        </p:txBody>
      </p:sp>
      <p:sp>
        <p:nvSpPr>
          <p:cNvPr id="22" name="Объект 2">
            <a:extLst>
              <a:ext uri="{FF2B5EF4-FFF2-40B4-BE49-F238E27FC236}">
                <a16:creationId xmlns:a16="http://schemas.microsoft.com/office/drawing/2014/main" id="{F4A1341D-35CB-4CA0-BA4F-79B1E50A457E}"/>
              </a:ext>
            </a:extLst>
          </p:cNvPr>
          <p:cNvSpPr txBox="1">
            <a:spLocks/>
          </p:cNvSpPr>
          <p:nvPr/>
        </p:nvSpPr>
        <p:spPr>
          <a:xfrm>
            <a:off x="291310" y="5266263"/>
            <a:ext cx="4251661" cy="412788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ru-RU" sz="1800" b="1" dirty="0"/>
              <a:t>Если деньги получены от ИП или организации</a:t>
            </a:r>
            <a:r>
              <a:rPr lang="ru-RU" sz="1800" dirty="0"/>
              <a:t>, застройщик вправе строить многоквартирные дома или иные объекты недвижимости </a:t>
            </a:r>
            <a:r>
              <a:rPr lang="ru-RU" sz="1800" b="1" dirty="0"/>
              <a:t>без заключения договоров долевого участия </a:t>
            </a:r>
          </a:p>
          <a:p>
            <a:pPr marL="0" indent="0">
              <a:buFont typeface="Arial" panose="020B0604020202020204" pitchFamily="34" charset="0"/>
              <a:buNone/>
              <a:defRPr/>
            </a:pPr>
            <a:r>
              <a:rPr lang="ru-RU" sz="1800" dirty="0"/>
              <a:t>(ч. 3 ст.1 Закона № 214-ФЗ). </a:t>
            </a:r>
          </a:p>
          <a:p>
            <a:pPr marL="0" indent="0">
              <a:buFont typeface="Arial" panose="020B0604020202020204" pitchFamily="34" charset="0"/>
              <a:buNone/>
              <a:defRPr/>
            </a:pPr>
            <a:r>
              <a:rPr lang="ru-RU" sz="1800" dirty="0"/>
              <a:t>Главное, чтобы при этом инвесторы (организации или ИП) не переуступали свои права требования по ДДУ гражданам. В то же время по окончании строительства продавать физическим лицам построенные и отраженные в собственности инвесторами объекты законодательство не запрещает.</a:t>
            </a:r>
          </a:p>
        </p:txBody>
      </p:sp>
      <p:sp>
        <p:nvSpPr>
          <p:cNvPr id="11" name="Прямоугольник 10">
            <a:extLst>
              <a:ext uri="{FF2B5EF4-FFF2-40B4-BE49-F238E27FC236}">
                <a16:creationId xmlns:a16="http://schemas.microsoft.com/office/drawing/2014/main" id="{6CB39ABB-6A54-4F0D-B673-833B52577B0E}"/>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75263E90-0A28-4B27-8245-7B73375264F2}"/>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412574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471742" y="2039815"/>
            <a:ext cx="6281818" cy="646719"/>
          </a:xfrm>
        </p:spPr>
        <p:txBody>
          <a:bodyPr>
            <a:normAutofit fontScale="90000"/>
          </a:bodyPr>
          <a:lstStyle/>
          <a:p>
            <a:r>
              <a:rPr lang="ru-RU" sz="2400" dirty="0">
                <a:solidFill>
                  <a:srgbClr val="8A0C51"/>
                </a:solidFill>
                <a:latin typeface="Arial Black" panose="020B0A04020102020204" pitchFamily="34" charset="0"/>
              </a:rPr>
              <a:t>Виновные лица могут быть привлечены к уголовной ответственности за привлечение денежных средств граждан для строительства в нарушение требований законодательства РФ (ст.200.3 УК РФ).</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596190" y="3559458"/>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cxnSp>
        <p:nvCxnSpPr>
          <p:cNvPr id="8" name="Прямая соединительная линия 7">
            <a:extLst>
              <a:ext uri="{FF2B5EF4-FFF2-40B4-BE49-F238E27FC236}">
                <a16:creationId xmlns:a16="http://schemas.microsoft.com/office/drawing/2014/main" id="{D0C53C00-BA08-45FF-B2A7-F4CA75A67168}"/>
              </a:ext>
            </a:extLst>
          </p:cNvPr>
          <p:cNvCxnSpPr>
            <a:cxnSpLocks/>
          </p:cNvCxnSpPr>
          <p:nvPr/>
        </p:nvCxnSpPr>
        <p:spPr>
          <a:xfrm flipV="1">
            <a:off x="5899419" y="3961225"/>
            <a:ext cx="0" cy="5246275"/>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E448D72-DD20-4A4B-92DA-A27D6447BDCA}"/>
              </a:ext>
            </a:extLst>
          </p:cNvPr>
          <p:cNvSpPr txBox="1"/>
          <p:nvPr/>
        </p:nvSpPr>
        <p:spPr>
          <a:xfrm>
            <a:off x="471742" y="3719691"/>
            <a:ext cx="4534051" cy="6186309"/>
          </a:xfrm>
          <a:prstGeom prst="rect">
            <a:avLst/>
          </a:prstGeom>
          <a:noFill/>
        </p:spPr>
        <p:txBody>
          <a:bodyPr wrap="square">
            <a:spAutoFit/>
          </a:bodyPr>
          <a:lstStyle/>
          <a:p>
            <a:pPr marL="0" indent="0">
              <a:buFont typeface="Arial" panose="020B0604020202020204" pitchFamily="34" charset="0"/>
              <a:buNone/>
            </a:pPr>
            <a:r>
              <a:rPr lang="ru-RU" altLang="ru-RU" dirty="0"/>
              <a:t>Так, привлечение денежных средств граждан для строительства в нарушение требований законодательства группой лиц по предварительному сговору, равное в сумме более 5 млн руб., наказывается обязательными работами на срок до 480 часов, либо исправительными работами на срок до двух лет, либо принудительными работами на срок до пяти лет, либо лишением свободы на тот же срок </a:t>
            </a:r>
            <a:r>
              <a:rPr lang="ru-RU" altLang="ru-RU" b="1" dirty="0"/>
              <a:t>с ограничением свободы до двух лет</a:t>
            </a:r>
            <a:r>
              <a:rPr lang="ru-RU" altLang="ru-RU" dirty="0"/>
              <a:t>.</a:t>
            </a:r>
          </a:p>
          <a:p>
            <a:pPr marL="0" indent="0">
              <a:buFont typeface="Arial" panose="020B0604020202020204" pitchFamily="34" charset="0"/>
              <a:buNone/>
            </a:pPr>
            <a:endParaRPr lang="ru-RU" altLang="ru-RU" dirty="0"/>
          </a:p>
          <a:p>
            <a:pPr marL="0" indent="0">
              <a:buFont typeface="Arial" panose="020B0604020202020204" pitchFamily="34" charset="0"/>
              <a:buNone/>
            </a:pPr>
            <a:r>
              <a:rPr lang="ru-RU" altLang="ru-RU" dirty="0"/>
              <a:t>Лицо, совершившее преступление, освобождается от ответственности, если сумма привлеченных денежных средств возмещена дольщикам в полном объеме и (или) если указанным лицом приняты меры, в результате которых многоквартирный дом или иной объект недвижимости введены в эксплуатацию.</a:t>
            </a:r>
          </a:p>
          <a:p>
            <a:pPr marL="0" indent="0">
              <a:buFont typeface="Arial" panose="020B0604020202020204" pitchFamily="34" charset="0"/>
              <a:buNone/>
            </a:pPr>
            <a:endParaRPr lang="ru-RU" altLang="ru-RU"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ru-RU" altLang="ru-RU" dirty="0">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2F4A2CEE-7074-4A63-81D2-19739BAECB45}"/>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B0ECD083-A038-4A85-A5C0-8220434A33A9}"/>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2"/>
              </a:rPr>
              <a:t>Тел. +7 (495) 748 03 16</a:t>
            </a:r>
            <a:r>
              <a:rPr lang="en-US" sz="1200" b="0" dirty="0">
                <a:solidFill>
                  <a:schemeClr val="tx1"/>
                </a:solidFill>
                <a:effectLst/>
                <a:ea typeface="Times New Roman" panose="02020603050405020304" pitchFamily="18" charset="0"/>
                <a:hlinkClick r:id="rId2"/>
              </a:rPr>
              <a:t>               </a:t>
            </a:r>
            <a:r>
              <a:rPr lang="en-US" sz="1200" dirty="0">
                <a:solidFill>
                  <a:schemeClr val="tx1"/>
                </a:solidFill>
                <a:hlinkClick r:id="rId2"/>
              </a:rPr>
              <a:t>E-mail</a:t>
            </a:r>
            <a:r>
              <a:rPr lang="ru-RU" sz="1200" dirty="0">
                <a:solidFill>
                  <a:schemeClr val="tx1"/>
                </a:solidFill>
                <a:hlinkClick r:id="rId2"/>
              </a:rPr>
              <a:t>:</a:t>
            </a:r>
            <a:r>
              <a:rPr lang="en-US" sz="1200" dirty="0">
                <a:solidFill>
                  <a:schemeClr val="tx1"/>
                </a:solidFill>
                <a:hlinkClick r:id="rId2"/>
              </a:rPr>
              <a:t> Info@sba-consult.ru</a:t>
            </a:r>
            <a:r>
              <a:rPr lang="ru-RU" sz="1200" dirty="0">
                <a:solidFill>
                  <a:schemeClr val="tx1"/>
                </a:solidFill>
                <a:hlinkClick r:id="rId2"/>
              </a:rPr>
              <a:t>   </a:t>
            </a:r>
            <a:r>
              <a:rPr lang="en-US" sz="1200" dirty="0">
                <a:solidFill>
                  <a:schemeClr val="tx1"/>
                </a:solidFill>
                <a:hlinkClick r:id="rId2"/>
              </a:rPr>
              <a:t>             </a:t>
            </a:r>
            <a:r>
              <a:rPr lang="ru-RU" sz="1200" dirty="0">
                <a:solidFill>
                  <a:schemeClr val="tx1"/>
                </a:solidFill>
                <a:hlinkClick r:id="rId2"/>
              </a:rPr>
              <a:t>Сайт: </a:t>
            </a:r>
            <a:r>
              <a:rPr lang="en-US" sz="1200" dirty="0">
                <a:solidFill>
                  <a:schemeClr val="tx1"/>
                </a:solidFill>
                <a:hlinkClick r:id="rId2"/>
              </a:rPr>
              <a:t>www.sba-consult.ru</a:t>
            </a:r>
            <a:r>
              <a:rPr lang="ru-RU" sz="1200" dirty="0">
                <a:solidFill>
                  <a:schemeClr val="tx1"/>
                </a:solidFill>
                <a:hlinkClick r:id="rId2"/>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4125910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AE0FC9C-798E-4678-A8ED-334689C2560C}"/>
              </a:ext>
            </a:extLst>
          </p:cNvPr>
          <p:cNvSpPr txBox="1"/>
          <p:nvPr/>
        </p:nvSpPr>
        <p:spPr>
          <a:xfrm>
            <a:off x="280768" y="980109"/>
            <a:ext cx="5937152" cy="523220"/>
          </a:xfrm>
          <a:prstGeom prst="rect">
            <a:avLst/>
          </a:prstGeom>
          <a:noFill/>
        </p:spPr>
        <p:txBody>
          <a:bodyPr wrap="square" rtlCol="0">
            <a:spAutoFit/>
          </a:bodyPr>
          <a:lstStyle/>
          <a:p>
            <a:r>
              <a:rPr lang="ru-RU" sz="2800" dirty="0">
                <a:solidFill>
                  <a:srgbClr val="002060"/>
                </a:solidFill>
                <a:latin typeface="Arial Black" panose="020B0A04020102020204" pitchFamily="34" charset="0"/>
              </a:rPr>
              <a:t>Как работают счета </a:t>
            </a:r>
            <a:r>
              <a:rPr lang="ru-RU" sz="2800" dirty="0" err="1">
                <a:solidFill>
                  <a:srgbClr val="002060"/>
                </a:solidFill>
                <a:latin typeface="Arial Black" panose="020B0A04020102020204" pitchFamily="34" charset="0"/>
              </a:rPr>
              <a:t>эскроу</a:t>
            </a:r>
            <a:endParaRPr lang="ru-RU" sz="2800" dirty="0">
              <a:solidFill>
                <a:srgbClr val="002060"/>
              </a:solidFill>
              <a:latin typeface="Arial Black" panose="020B0A04020102020204" pitchFamily="34" charset="0"/>
            </a:endParaRPr>
          </a:p>
        </p:txBody>
      </p:sp>
      <p:cxnSp>
        <p:nvCxnSpPr>
          <p:cNvPr id="17" name="Прямая соединительная линия 16">
            <a:extLst>
              <a:ext uri="{FF2B5EF4-FFF2-40B4-BE49-F238E27FC236}">
                <a16:creationId xmlns:a16="http://schemas.microsoft.com/office/drawing/2014/main" id="{26C1175B-94C7-478C-9E54-0FE447756ECC}"/>
              </a:ext>
            </a:extLst>
          </p:cNvPr>
          <p:cNvCxnSpPr>
            <a:cxnSpLocks/>
          </p:cNvCxnSpPr>
          <p:nvPr/>
        </p:nvCxnSpPr>
        <p:spPr>
          <a:xfrm>
            <a:off x="386685" y="1585259"/>
            <a:ext cx="3637990"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12" name="Прямоугольник 11">
            <a:extLst>
              <a:ext uri="{FF2B5EF4-FFF2-40B4-BE49-F238E27FC236}">
                <a16:creationId xmlns:a16="http://schemas.microsoft.com/office/drawing/2014/main" id="{0C52C3E1-AEC5-434F-BCBA-E84C5830FEA2}"/>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6" descr="https://e.profkiosk.ru/service_tbn2/ovlvl_.png">
            <a:extLst>
              <a:ext uri="{FF2B5EF4-FFF2-40B4-BE49-F238E27FC236}">
                <a16:creationId xmlns:a16="http://schemas.microsoft.com/office/drawing/2014/main" id="{623607AF-256A-4BE9-95F1-C4B765AE0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29" y="1988220"/>
            <a:ext cx="6276341" cy="694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B5B3E4E-54C5-42DF-9FC2-011EEB6FE3E9}"/>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189934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42A10F7-E5BE-4165-9F49-7B48F09FC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5359"/>
            <a:ext cx="6858000" cy="4483100"/>
          </a:xfrm>
          <a:prstGeom prst="rect">
            <a:avLst/>
          </a:prstGeom>
        </p:spPr>
      </p:pic>
      <p:sp>
        <p:nvSpPr>
          <p:cNvPr id="22" name="TextBox 21">
            <a:extLst>
              <a:ext uri="{FF2B5EF4-FFF2-40B4-BE49-F238E27FC236}">
                <a16:creationId xmlns:a16="http://schemas.microsoft.com/office/drawing/2014/main" id="{C2B0A7A5-E938-402E-8EDB-C7A5608B4A7C}"/>
              </a:ext>
            </a:extLst>
          </p:cNvPr>
          <p:cNvSpPr txBox="1"/>
          <p:nvPr/>
        </p:nvSpPr>
        <p:spPr>
          <a:xfrm>
            <a:off x="315419" y="1553067"/>
            <a:ext cx="6323376" cy="1631216"/>
          </a:xfrm>
          <a:prstGeom prst="rect">
            <a:avLst/>
          </a:prstGeom>
          <a:noFill/>
        </p:spPr>
        <p:txBody>
          <a:bodyPr wrap="square">
            <a:spAutoFit/>
          </a:bodyPr>
          <a:lstStyle/>
          <a:p>
            <a:pPr marL="0" indent="0">
              <a:buFont typeface="Arial" panose="020B0604020202020204" pitchFamily="34" charset="0"/>
              <a:buNone/>
            </a:pPr>
            <a:r>
              <a:rPr lang="ru-RU" altLang="ru-RU" sz="2000" dirty="0">
                <a:cs typeface="Arial" panose="020B0604020202020204" pitchFamily="34" charset="0"/>
              </a:rPr>
              <a:t>Внесенные на счет </a:t>
            </a:r>
            <a:r>
              <a:rPr lang="ru-RU" altLang="ru-RU" sz="2000" dirty="0" err="1">
                <a:cs typeface="Arial" panose="020B0604020202020204" pitchFamily="34" charset="0"/>
              </a:rPr>
              <a:t>эскроу</a:t>
            </a:r>
            <a:r>
              <a:rPr lang="ru-RU" altLang="ru-RU" sz="2000" dirty="0">
                <a:cs typeface="Arial" panose="020B0604020202020204" pitchFamily="34" charset="0"/>
              </a:rPr>
              <a:t> денежные средства не позднее десяти рабочих дней после представления застройщиком способом, предусмотренным договором </a:t>
            </a:r>
            <a:r>
              <a:rPr lang="ru-RU" altLang="ru-RU" sz="2000" dirty="0" err="1">
                <a:cs typeface="Arial" panose="020B0604020202020204" pitchFamily="34" charset="0"/>
              </a:rPr>
              <a:t>эскроу</a:t>
            </a:r>
            <a:r>
              <a:rPr lang="ru-RU" altLang="ru-RU" sz="2000" dirty="0">
                <a:cs typeface="Arial" panose="020B0604020202020204" pitchFamily="34" charset="0"/>
              </a:rPr>
              <a:t>, уполномоченному банку </a:t>
            </a:r>
            <a:r>
              <a:rPr lang="ru-RU" altLang="ru-RU" sz="2000" b="1" dirty="0">
                <a:cs typeface="Arial" panose="020B0604020202020204" pitchFamily="34" charset="0"/>
              </a:rPr>
              <a:t>разрешения на ввод в эксплуатацию или сведений о размещении в единой</a:t>
            </a:r>
            <a:endParaRPr lang="ru-RU" altLang="ru-RU" sz="2000" dirty="0">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35F1CEBA-683B-4E22-96A6-85C8BE0BF622}"/>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B94FF5AC-E661-4E38-AAB1-4B61EF76ACED}"/>
              </a:ext>
            </a:extLst>
          </p:cNvPr>
          <p:cNvCxnSpPr>
            <a:cxnSpLocks/>
          </p:cNvCxnSpPr>
          <p:nvPr/>
        </p:nvCxnSpPr>
        <p:spPr>
          <a:xfrm>
            <a:off x="424785" y="1546147"/>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5" name="Заголовок 1">
            <a:extLst>
              <a:ext uri="{FF2B5EF4-FFF2-40B4-BE49-F238E27FC236}">
                <a16:creationId xmlns:a16="http://schemas.microsoft.com/office/drawing/2014/main" id="{CCC61769-D15B-4099-9E46-CF7467C2AAEC}"/>
              </a:ext>
            </a:extLst>
          </p:cNvPr>
          <p:cNvSpPr>
            <a:spLocks noGrp="1"/>
          </p:cNvSpPr>
          <p:nvPr>
            <p:ph type="title"/>
          </p:nvPr>
        </p:nvSpPr>
        <p:spPr>
          <a:xfrm>
            <a:off x="315419" y="979582"/>
            <a:ext cx="6012492" cy="573485"/>
          </a:xfrm>
        </p:spPr>
        <p:txBody>
          <a:bodyPr>
            <a:normAutofit/>
          </a:bodyPr>
          <a:lstStyle/>
          <a:p>
            <a:r>
              <a:rPr lang="ru-RU" sz="2800" dirty="0">
                <a:solidFill>
                  <a:srgbClr val="8A0C51"/>
                </a:solidFill>
                <a:latin typeface="Arial Black" panose="020B0A04020102020204" pitchFamily="34" charset="0"/>
              </a:rPr>
              <a:t>Раскрытие счетов </a:t>
            </a:r>
            <a:r>
              <a:rPr lang="ru-RU" sz="2800" dirty="0" err="1">
                <a:solidFill>
                  <a:srgbClr val="8A0C51"/>
                </a:solidFill>
                <a:latin typeface="Arial Black" panose="020B0A04020102020204" pitchFamily="34" charset="0"/>
              </a:rPr>
              <a:t>эскроу</a:t>
            </a:r>
            <a:r>
              <a:rPr lang="ru-RU" sz="2800" dirty="0">
                <a:solidFill>
                  <a:srgbClr val="8A0C51"/>
                </a:solidFill>
                <a:latin typeface="Arial Black" panose="020B0A04020102020204" pitchFamily="34" charset="0"/>
              </a:rPr>
              <a:t>:</a:t>
            </a:r>
          </a:p>
        </p:txBody>
      </p:sp>
      <p:sp>
        <p:nvSpPr>
          <p:cNvPr id="8" name="TextBox 7">
            <a:extLst>
              <a:ext uri="{FF2B5EF4-FFF2-40B4-BE49-F238E27FC236}">
                <a16:creationId xmlns:a16="http://schemas.microsoft.com/office/drawing/2014/main" id="{24C4FE92-A710-4CD4-9BD9-691A463853C3}"/>
              </a:ext>
            </a:extLst>
          </p:cNvPr>
          <p:cNvSpPr txBox="1"/>
          <p:nvPr/>
        </p:nvSpPr>
        <p:spPr>
          <a:xfrm>
            <a:off x="322691" y="4953000"/>
            <a:ext cx="6227162" cy="584775"/>
          </a:xfrm>
          <a:prstGeom prst="rect">
            <a:avLst/>
          </a:prstGeom>
          <a:noFill/>
        </p:spPr>
        <p:txBody>
          <a:bodyPr wrap="square">
            <a:spAutoFit/>
          </a:bodyPr>
          <a:lstStyle/>
          <a:p>
            <a:r>
              <a:rPr lang="ru-RU" sz="1600" dirty="0"/>
              <a:t>Ознакомиться с новостями можно в публикациях Эльвиры Митюковой в </a:t>
            </a:r>
            <a:r>
              <a:rPr lang="ru-RU" sz="1600" b="1" dirty="0">
                <a:solidFill>
                  <a:schemeClr val="accent5">
                    <a:lumMod val="75000"/>
                  </a:schemeClr>
                </a:solidFill>
                <a:hlinkClick r:id="rId3">
                  <a:extLst>
                    <a:ext uri="{A12FA001-AC4F-418D-AE19-62706E023703}">
                      <ahyp:hlinkClr xmlns:ahyp="http://schemas.microsoft.com/office/drawing/2018/hyperlinkcolor" val="tx"/>
                    </a:ext>
                  </a:extLst>
                </a:hlinkClick>
              </a:rPr>
              <a:t>Телеграм канале</a:t>
            </a:r>
            <a:r>
              <a:rPr lang="ru-RU" sz="1600" b="1" dirty="0">
                <a:solidFill>
                  <a:srgbClr val="8A0C51"/>
                </a:solidFill>
                <a:hlinkClick r:id="rId3">
                  <a:extLst>
                    <a:ext uri="{A12FA001-AC4F-418D-AE19-62706E023703}">
                      <ahyp:hlinkClr xmlns:ahyp="http://schemas.microsoft.com/office/drawing/2018/hyperlinkcolor" val="tx"/>
                    </a:ext>
                  </a:extLst>
                </a:hlinkClick>
              </a:rPr>
              <a:t> </a:t>
            </a:r>
            <a:r>
              <a:rPr lang="ru-RU" sz="1600" dirty="0"/>
              <a:t>и</a:t>
            </a:r>
            <a:r>
              <a:rPr lang="ru-RU" sz="1600" b="1" dirty="0">
                <a:solidFill>
                  <a:srgbClr val="8A0C51"/>
                </a:solidFill>
              </a:rPr>
              <a:t> </a:t>
            </a:r>
            <a:r>
              <a:rPr lang="ru-RU" sz="1600" b="1" dirty="0">
                <a:solidFill>
                  <a:schemeClr val="accent5">
                    <a:lumMod val="75000"/>
                  </a:schemeClr>
                </a:solidFill>
                <a:hlinkClick r:id="rId4">
                  <a:extLst>
                    <a:ext uri="{A12FA001-AC4F-418D-AE19-62706E023703}">
                      <ahyp:hlinkClr xmlns:ahyp="http://schemas.microsoft.com/office/drawing/2018/hyperlinkcolor" val="tx"/>
                    </a:ext>
                  </a:extLst>
                </a:hlinkClick>
              </a:rPr>
              <a:t>Вконтакте</a:t>
            </a:r>
            <a:r>
              <a:rPr lang="ru-RU" sz="1600" b="1" dirty="0">
                <a:solidFill>
                  <a:srgbClr val="8A0C51"/>
                </a:solidFill>
              </a:rPr>
              <a:t> </a:t>
            </a:r>
            <a:r>
              <a:rPr lang="ru-RU" sz="1600" dirty="0"/>
              <a:t> - подписывайтесь!</a:t>
            </a:r>
            <a:endParaRPr lang="ru-RU" sz="1600" dirty="0">
              <a:solidFill>
                <a:srgbClr val="8A0C51"/>
              </a:solidFill>
            </a:endParaRPr>
          </a:p>
        </p:txBody>
      </p:sp>
      <p:sp>
        <p:nvSpPr>
          <p:cNvPr id="11" name="TextBox 10">
            <a:extLst>
              <a:ext uri="{FF2B5EF4-FFF2-40B4-BE49-F238E27FC236}">
                <a16:creationId xmlns:a16="http://schemas.microsoft.com/office/drawing/2014/main" id="{12B5A5C3-CB93-439C-8AB3-B39669FCE34E}"/>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5"/>
              </a:rPr>
              <a:t>Тел. +7 (495) 748 03 16</a:t>
            </a:r>
            <a:r>
              <a:rPr lang="en-US" sz="1200" b="0" dirty="0">
                <a:solidFill>
                  <a:schemeClr val="tx1"/>
                </a:solidFill>
                <a:effectLst/>
                <a:ea typeface="Times New Roman" panose="02020603050405020304" pitchFamily="18" charset="0"/>
                <a:hlinkClick r:id="rId5"/>
              </a:rPr>
              <a:t>               </a:t>
            </a:r>
            <a:r>
              <a:rPr lang="en-US" sz="1200" dirty="0">
                <a:solidFill>
                  <a:schemeClr val="tx1"/>
                </a:solidFill>
                <a:hlinkClick r:id="rId5"/>
              </a:rPr>
              <a:t>E-mail</a:t>
            </a:r>
            <a:r>
              <a:rPr lang="ru-RU" sz="1200" dirty="0">
                <a:solidFill>
                  <a:schemeClr val="tx1"/>
                </a:solidFill>
                <a:hlinkClick r:id="rId5"/>
              </a:rPr>
              <a:t>:</a:t>
            </a:r>
            <a:r>
              <a:rPr lang="en-US" sz="1200" dirty="0">
                <a:solidFill>
                  <a:schemeClr val="tx1"/>
                </a:solidFill>
                <a:hlinkClick r:id="rId5"/>
              </a:rPr>
              <a:t> Info@sba-consult.ru</a:t>
            </a:r>
            <a:r>
              <a:rPr lang="ru-RU" sz="1200" dirty="0">
                <a:solidFill>
                  <a:schemeClr val="tx1"/>
                </a:solidFill>
                <a:hlinkClick r:id="rId5"/>
              </a:rPr>
              <a:t>   </a:t>
            </a:r>
            <a:r>
              <a:rPr lang="en-US" sz="1200" dirty="0">
                <a:solidFill>
                  <a:schemeClr val="tx1"/>
                </a:solidFill>
                <a:hlinkClick r:id="rId5"/>
              </a:rPr>
              <a:t>             </a:t>
            </a:r>
            <a:r>
              <a:rPr lang="ru-RU" sz="1200" dirty="0">
                <a:solidFill>
                  <a:schemeClr val="tx1"/>
                </a:solidFill>
                <a:hlinkClick r:id="rId5"/>
              </a:rPr>
              <a:t>Сайт: </a:t>
            </a:r>
            <a:r>
              <a:rPr lang="en-US" sz="1200" dirty="0">
                <a:solidFill>
                  <a:schemeClr val="tx1"/>
                </a:solidFill>
                <a:hlinkClick r:id="rId5"/>
              </a:rPr>
              <a:t>www.sba-consult.ru</a:t>
            </a:r>
            <a:r>
              <a:rPr lang="ru-RU" sz="1200" dirty="0">
                <a:solidFill>
                  <a:schemeClr val="tx1"/>
                </a:solidFill>
                <a:hlinkClick r:id="rId5"/>
              </a:rPr>
              <a:t> </a:t>
            </a:r>
            <a:endParaRPr lang="ru-RU" sz="1200" dirty="0">
              <a:solidFill>
                <a:schemeClr val="tx1"/>
              </a:solidFill>
            </a:endParaRPr>
          </a:p>
          <a:p>
            <a:endParaRPr lang="ru-RU" sz="1200" b="0" dirty="0">
              <a:solidFill>
                <a:schemeClr val="tx1"/>
              </a:solidFill>
              <a:latin typeface="+mn-lt"/>
            </a:endParaRPr>
          </a:p>
        </p:txBody>
      </p:sp>
      <p:sp>
        <p:nvSpPr>
          <p:cNvPr id="20" name="TextBox 19">
            <a:extLst>
              <a:ext uri="{FF2B5EF4-FFF2-40B4-BE49-F238E27FC236}">
                <a16:creationId xmlns:a16="http://schemas.microsoft.com/office/drawing/2014/main" id="{E482B6F7-21CF-4171-88CF-897F0D3457B6}"/>
              </a:ext>
            </a:extLst>
          </p:cNvPr>
          <p:cNvSpPr txBox="1"/>
          <p:nvPr/>
        </p:nvSpPr>
        <p:spPr>
          <a:xfrm>
            <a:off x="315419" y="3039426"/>
            <a:ext cx="6012492" cy="1631216"/>
          </a:xfrm>
          <a:prstGeom prst="rect">
            <a:avLst/>
          </a:prstGeom>
          <a:noFill/>
        </p:spPr>
        <p:txBody>
          <a:bodyPr wrap="square">
            <a:spAutoFit/>
          </a:bodyPr>
          <a:lstStyle/>
          <a:p>
            <a:pPr marL="0" indent="0">
              <a:buFont typeface="Arial" panose="020B0604020202020204" pitchFamily="34" charset="0"/>
              <a:buNone/>
            </a:pPr>
            <a:r>
              <a:rPr lang="ru-RU" altLang="ru-RU" sz="2000" b="1" dirty="0">
                <a:cs typeface="Arial" panose="020B0604020202020204" pitchFamily="34" charset="0"/>
              </a:rPr>
              <a:t>информационной системе жилищного строительства этой информации </a:t>
            </a:r>
            <a:r>
              <a:rPr lang="ru-RU" altLang="ru-RU" sz="2000" dirty="0">
                <a:cs typeface="Arial" panose="020B0604020202020204" pitchFamily="34" charset="0"/>
              </a:rPr>
              <a:t>перечисляются </a:t>
            </a:r>
            <a:r>
              <a:rPr lang="ru-RU" altLang="ru-RU" sz="2000" dirty="0" err="1">
                <a:cs typeface="Arial" panose="020B0604020202020204" pitchFamily="34" charset="0"/>
              </a:rPr>
              <a:t>эскроу</a:t>
            </a:r>
            <a:r>
              <a:rPr lang="ru-RU" altLang="ru-RU" sz="2000" dirty="0">
                <a:cs typeface="Arial" panose="020B0604020202020204" pitchFamily="34" charset="0"/>
              </a:rPr>
              <a:t>-агентом застройщику либо направляются на оплату обязательств застройщика по кредитному договору.</a:t>
            </a:r>
          </a:p>
        </p:txBody>
      </p:sp>
    </p:spTree>
    <p:extLst>
      <p:ext uri="{BB962C8B-B14F-4D97-AF65-F5344CB8AC3E}">
        <p14:creationId xmlns:p14="http://schemas.microsoft.com/office/powerpoint/2010/main" val="199449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69" y="1572253"/>
            <a:ext cx="6053719" cy="629298"/>
          </a:xfrm>
        </p:spPr>
        <p:txBody>
          <a:bodyPr>
            <a:normAutofit fontScale="90000"/>
          </a:bodyPr>
          <a:lstStyle/>
          <a:p>
            <a:r>
              <a:rPr lang="ru-RU" sz="2400" dirty="0">
                <a:solidFill>
                  <a:srgbClr val="8A0C51"/>
                </a:solidFill>
                <a:latin typeface="Arial Black" panose="020B0A04020102020204" pitchFamily="34" charset="0"/>
              </a:rPr>
              <a:t>Застройщик, применяющий </a:t>
            </a:r>
            <a:r>
              <a:rPr lang="ru-RU" sz="2400" dirty="0" err="1">
                <a:solidFill>
                  <a:srgbClr val="8A0C51"/>
                </a:solidFill>
                <a:latin typeface="Arial Black" panose="020B0A04020102020204" pitchFamily="34" charset="0"/>
              </a:rPr>
              <a:t>эскроу</a:t>
            </a:r>
            <a:r>
              <a:rPr lang="ru-RU" sz="2400" dirty="0">
                <a:solidFill>
                  <a:srgbClr val="8A0C51"/>
                </a:solidFill>
                <a:latin typeface="Arial Black" panose="020B0A04020102020204" pitchFamily="34" charset="0"/>
              </a:rPr>
              <a:t> счета, должен выполнять  следующие условия:</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1553947" y="2998219"/>
            <a:ext cx="4738142" cy="629298"/>
          </a:xfrm>
        </p:spPr>
        <p:txBody>
          <a:bodyPr>
            <a:normAutofit lnSpcReduction="10000"/>
          </a:bodyPr>
          <a:lstStyle/>
          <a:p>
            <a:pPr marL="0" indent="0">
              <a:buFont typeface="Arial" panose="020B0604020202020204" pitchFamily="34" charset="0"/>
              <a:buNone/>
            </a:pPr>
            <a:r>
              <a:rPr lang="ru-RU" altLang="ru-RU" sz="2000" dirty="0"/>
              <a:t>Требования к руководству застройщика в части отсутствия судимости и т.д.;</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76152" y="24531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2CF6945D-48C9-400C-8DCA-7621AF2E124D}"/>
              </a:ext>
            </a:extLst>
          </p:cNvPr>
          <p:cNvCxnSpPr>
            <a:cxnSpLocks/>
          </p:cNvCxnSpPr>
          <p:nvPr/>
        </p:nvCxnSpPr>
        <p:spPr>
          <a:xfrm flipV="1">
            <a:off x="448973" y="6146801"/>
            <a:ext cx="0" cy="1136754"/>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8EF1A86B-A0F5-4100-BE64-34DCDCC6B8A4}"/>
              </a:ext>
            </a:extLst>
          </p:cNvPr>
          <p:cNvSpPr/>
          <p:nvPr/>
        </p:nvSpPr>
        <p:spPr>
          <a:xfrm>
            <a:off x="773723" y="4107480"/>
            <a:ext cx="653677" cy="62929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atin typeface="Arial" panose="020B0604020202020204" pitchFamily="34" charset="0"/>
                <a:cs typeface="Arial" panose="020B0604020202020204" pitchFamily="34" charset="0"/>
              </a:rPr>
              <a:t>2</a:t>
            </a:r>
          </a:p>
        </p:txBody>
      </p:sp>
      <p:sp>
        <p:nvSpPr>
          <p:cNvPr id="16" name="Объект 2">
            <a:extLst>
              <a:ext uri="{FF2B5EF4-FFF2-40B4-BE49-F238E27FC236}">
                <a16:creationId xmlns:a16="http://schemas.microsoft.com/office/drawing/2014/main" id="{845E9251-0187-4050-AADE-B9D6436AE2DB}"/>
              </a:ext>
            </a:extLst>
          </p:cNvPr>
          <p:cNvSpPr txBox="1">
            <a:spLocks/>
          </p:cNvSpPr>
          <p:nvPr/>
        </p:nvSpPr>
        <p:spPr>
          <a:xfrm>
            <a:off x="1553947" y="3992828"/>
            <a:ext cx="4738142" cy="6292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2000" dirty="0"/>
              <a:t>Иметь в названии слова «специализированный застройщик»;</a:t>
            </a:r>
          </a:p>
        </p:txBody>
      </p:sp>
      <p:sp>
        <p:nvSpPr>
          <p:cNvPr id="17" name="Овал 16">
            <a:extLst>
              <a:ext uri="{FF2B5EF4-FFF2-40B4-BE49-F238E27FC236}">
                <a16:creationId xmlns:a16="http://schemas.microsoft.com/office/drawing/2014/main" id="{EC1428A2-F727-442E-A172-82488C6FA3AD}"/>
              </a:ext>
            </a:extLst>
          </p:cNvPr>
          <p:cNvSpPr/>
          <p:nvPr/>
        </p:nvSpPr>
        <p:spPr>
          <a:xfrm>
            <a:off x="773722" y="3005321"/>
            <a:ext cx="653677" cy="62929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atin typeface="Arial" panose="020B0604020202020204" pitchFamily="34" charset="0"/>
                <a:cs typeface="Arial" panose="020B0604020202020204" pitchFamily="34" charset="0"/>
              </a:rPr>
              <a:t>1</a:t>
            </a:r>
          </a:p>
        </p:txBody>
      </p:sp>
      <p:sp>
        <p:nvSpPr>
          <p:cNvPr id="14" name="Овал 13">
            <a:extLst>
              <a:ext uri="{FF2B5EF4-FFF2-40B4-BE49-F238E27FC236}">
                <a16:creationId xmlns:a16="http://schemas.microsoft.com/office/drawing/2014/main" id="{2A0A9431-C6C6-4543-A020-E9ADF64E9751}"/>
              </a:ext>
            </a:extLst>
          </p:cNvPr>
          <p:cNvSpPr/>
          <p:nvPr/>
        </p:nvSpPr>
        <p:spPr>
          <a:xfrm>
            <a:off x="796618" y="5169223"/>
            <a:ext cx="653677" cy="62929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800" dirty="0">
                <a:latin typeface="Arial" panose="020B0604020202020204" pitchFamily="34" charset="0"/>
                <a:cs typeface="Arial" panose="020B0604020202020204" pitchFamily="34" charset="0"/>
              </a:rPr>
              <a:t>3</a:t>
            </a:r>
          </a:p>
        </p:txBody>
      </p:sp>
      <p:sp>
        <p:nvSpPr>
          <p:cNvPr id="18" name="Объект 2">
            <a:extLst>
              <a:ext uri="{FF2B5EF4-FFF2-40B4-BE49-F238E27FC236}">
                <a16:creationId xmlns:a16="http://schemas.microsoft.com/office/drawing/2014/main" id="{9A6C5E72-08FC-4E4E-A05F-87ABD815E0B4}"/>
              </a:ext>
            </a:extLst>
          </p:cNvPr>
          <p:cNvSpPr txBox="1">
            <a:spLocks/>
          </p:cNvSpPr>
          <p:nvPr/>
        </p:nvSpPr>
        <p:spPr>
          <a:xfrm>
            <a:off x="1607389" y="5210803"/>
            <a:ext cx="4738142" cy="629298"/>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2000" dirty="0"/>
              <a:t>Размещать необходимую информацию на ЕИЖС и т.д. </a:t>
            </a:r>
          </a:p>
        </p:txBody>
      </p:sp>
      <p:sp>
        <p:nvSpPr>
          <p:cNvPr id="19" name="TextBox 18">
            <a:extLst>
              <a:ext uri="{FF2B5EF4-FFF2-40B4-BE49-F238E27FC236}">
                <a16:creationId xmlns:a16="http://schemas.microsoft.com/office/drawing/2014/main" id="{BF4752D7-147E-46EF-99F7-DC03BBBA5864}"/>
              </a:ext>
            </a:extLst>
          </p:cNvPr>
          <p:cNvSpPr txBox="1"/>
          <p:nvPr/>
        </p:nvSpPr>
        <p:spPr>
          <a:xfrm>
            <a:off x="773722" y="7119313"/>
            <a:ext cx="6205825" cy="2246769"/>
          </a:xfrm>
          <a:prstGeom prst="rect">
            <a:avLst/>
          </a:prstGeom>
          <a:noFill/>
        </p:spPr>
        <p:txBody>
          <a:bodyPr wrap="square" rtlCol="0">
            <a:spAutoFit/>
          </a:bodyPr>
          <a:lstStyle/>
          <a:p>
            <a:r>
              <a:rPr lang="ru-RU" sz="2000" dirty="0">
                <a:solidFill>
                  <a:srgbClr val="002060"/>
                </a:solidFill>
                <a:latin typeface="Arial Black" panose="020B0A04020102020204" pitchFamily="34" charset="0"/>
              </a:rPr>
              <a:t>Требования к застройщику, который перешел на </a:t>
            </a:r>
            <a:r>
              <a:rPr lang="ru-RU" sz="2000" dirty="0" err="1">
                <a:solidFill>
                  <a:srgbClr val="002060"/>
                </a:solidFill>
                <a:latin typeface="Arial Black" panose="020B0A04020102020204" pitchFamily="34" charset="0"/>
              </a:rPr>
              <a:t>эскроу</a:t>
            </a:r>
            <a:r>
              <a:rPr lang="ru-RU" sz="2000" dirty="0">
                <a:solidFill>
                  <a:srgbClr val="002060"/>
                </a:solidFill>
                <a:latin typeface="Arial Black" panose="020B0A04020102020204" pitchFamily="34" charset="0"/>
              </a:rPr>
              <a:t> счета разнятся в зависимости от того, как он строит – </a:t>
            </a:r>
          </a:p>
          <a:p>
            <a:r>
              <a:rPr lang="ru-RU" sz="2000" dirty="0">
                <a:solidFill>
                  <a:srgbClr val="002060"/>
                </a:solidFill>
                <a:latin typeface="Arial Black" panose="020B0A04020102020204" pitchFamily="34" charset="0"/>
              </a:rPr>
              <a:t>с ПРОЕКТНЫМ ФИНАНСИРОВАНИЕМ </a:t>
            </a:r>
          </a:p>
          <a:p>
            <a:r>
              <a:rPr lang="ru-RU" sz="2000" dirty="0">
                <a:solidFill>
                  <a:srgbClr val="002060"/>
                </a:solidFill>
                <a:latin typeface="Arial Black" panose="020B0A04020102020204" pitchFamily="34" charset="0"/>
              </a:rPr>
              <a:t>или НЕТ.</a:t>
            </a:r>
          </a:p>
          <a:p>
            <a:r>
              <a:rPr lang="ru-RU" sz="2000" dirty="0">
                <a:solidFill>
                  <a:srgbClr val="002060"/>
                </a:solidFill>
                <a:latin typeface="Arial Black" panose="020B0A04020102020204" pitchFamily="34" charset="0"/>
              </a:rPr>
              <a:t>В случае наличия целевого кредита – нужно исполнять требования банка.</a:t>
            </a:r>
          </a:p>
        </p:txBody>
      </p:sp>
      <p:sp>
        <p:nvSpPr>
          <p:cNvPr id="20" name="TextBox 19">
            <a:extLst>
              <a:ext uri="{FF2B5EF4-FFF2-40B4-BE49-F238E27FC236}">
                <a16:creationId xmlns:a16="http://schemas.microsoft.com/office/drawing/2014/main" id="{164D8864-5688-436B-8CE7-106A18BA46AF}"/>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2"/>
              </a:rPr>
              <a:t>Тел. +7 (495) 748 03 16</a:t>
            </a:r>
            <a:r>
              <a:rPr lang="en-US" sz="1200" b="0" dirty="0">
                <a:solidFill>
                  <a:schemeClr val="tx1"/>
                </a:solidFill>
                <a:effectLst/>
                <a:ea typeface="Times New Roman" panose="02020603050405020304" pitchFamily="18" charset="0"/>
                <a:hlinkClick r:id="rId2"/>
              </a:rPr>
              <a:t>               </a:t>
            </a:r>
            <a:r>
              <a:rPr lang="en-US" sz="1200" dirty="0">
                <a:solidFill>
                  <a:schemeClr val="tx1"/>
                </a:solidFill>
                <a:hlinkClick r:id="rId2"/>
              </a:rPr>
              <a:t>E-mail</a:t>
            </a:r>
            <a:r>
              <a:rPr lang="ru-RU" sz="1200" dirty="0">
                <a:solidFill>
                  <a:schemeClr val="tx1"/>
                </a:solidFill>
                <a:hlinkClick r:id="rId2"/>
              </a:rPr>
              <a:t>:</a:t>
            </a:r>
            <a:r>
              <a:rPr lang="en-US" sz="1200" dirty="0">
                <a:solidFill>
                  <a:schemeClr val="tx1"/>
                </a:solidFill>
                <a:hlinkClick r:id="rId2"/>
              </a:rPr>
              <a:t> Info@sba-consult.ru</a:t>
            </a:r>
            <a:r>
              <a:rPr lang="ru-RU" sz="1200" dirty="0">
                <a:solidFill>
                  <a:schemeClr val="tx1"/>
                </a:solidFill>
                <a:hlinkClick r:id="rId2"/>
              </a:rPr>
              <a:t>   </a:t>
            </a:r>
            <a:r>
              <a:rPr lang="en-US" sz="1200" dirty="0">
                <a:solidFill>
                  <a:schemeClr val="tx1"/>
                </a:solidFill>
                <a:hlinkClick r:id="rId2"/>
              </a:rPr>
              <a:t>             </a:t>
            </a:r>
            <a:r>
              <a:rPr lang="ru-RU" sz="1200" dirty="0">
                <a:solidFill>
                  <a:schemeClr val="tx1"/>
                </a:solidFill>
                <a:hlinkClick r:id="rId2"/>
              </a:rPr>
              <a:t>Сайт: </a:t>
            </a:r>
            <a:r>
              <a:rPr lang="en-US" sz="1200" dirty="0">
                <a:solidFill>
                  <a:schemeClr val="tx1"/>
                </a:solidFill>
                <a:hlinkClick r:id="rId2"/>
              </a:rPr>
              <a:t>www.sba-consult.ru</a:t>
            </a:r>
            <a:r>
              <a:rPr lang="ru-RU" sz="1200" dirty="0">
                <a:solidFill>
                  <a:schemeClr val="tx1"/>
                </a:solidFill>
                <a:hlinkClick r:id="rId2"/>
              </a:rPr>
              <a:t> </a:t>
            </a:r>
            <a:endParaRPr lang="ru-RU" sz="1200" dirty="0">
              <a:solidFill>
                <a:schemeClr val="tx1"/>
              </a:solidFill>
            </a:endParaRPr>
          </a:p>
          <a:p>
            <a:endParaRPr lang="ru-RU" sz="1200" b="0" dirty="0">
              <a:solidFill>
                <a:schemeClr val="tx1"/>
              </a:solidFill>
              <a:latin typeface="+mn-lt"/>
            </a:endParaRPr>
          </a:p>
        </p:txBody>
      </p:sp>
      <p:sp>
        <p:nvSpPr>
          <p:cNvPr id="21" name="TextBox 20">
            <a:extLst>
              <a:ext uri="{FF2B5EF4-FFF2-40B4-BE49-F238E27FC236}">
                <a16:creationId xmlns:a16="http://schemas.microsoft.com/office/drawing/2014/main" id="{BB666DFB-EB5B-45D5-824A-6D6444613550}"/>
              </a:ext>
            </a:extLst>
          </p:cNvPr>
          <p:cNvSpPr txBox="1"/>
          <p:nvPr/>
        </p:nvSpPr>
        <p:spPr>
          <a:xfrm>
            <a:off x="773722" y="6219015"/>
            <a:ext cx="5710199" cy="707886"/>
          </a:xfrm>
          <a:prstGeom prst="rect">
            <a:avLst/>
          </a:prstGeom>
          <a:noFill/>
        </p:spPr>
        <p:txBody>
          <a:bodyPr wrap="square">
            <a:spAutoFit/>
          </a:bodyPr>
          <a:lstStyle/>
          <a:p>
            <a:pPr>
              <a:defRPr/>
            </a:pPr>
            <a:r>
              <a:rPr lang="ru-RU" sz="2000" dirty="0">
                <a:latin typeface="+mn-lt"/>
              </a:rPr>
              <a:t>Подробный перечень требований к застройщику – </a:t>
            </a:r>
          </a:p>
          <a:p>
            <a:pPr>
              <a:defRPr/>
            </a:pPr>
            <a:r>
              <a:rPr lang="ru-RU" sz="2000" dirty="0">
                <a:latin typeface="+mn-lt"/>
              </a:rPr>
              <a:t>в </a:t>
            </a:r>
            <a:r>
              <a:rPr lang="ru-RU" sz="2000" b="1" dirty="0">
                <a:latin typeface="+mn-lt"/>
              </a:rPr>
              <a:t>Письме Минстроя от 08.07.2019 № 24663-ВЯ/07.</a:t>
            </a:r>
            <a:endParaRPr lang="ru-RU" sz="2000" dirty="0"/>
          </a:p>
        </p:txBody>
      </p:sp>
    </p:spTree>
    <p:extLst>
      <p:ext uri="{BB962C8B-B14F-4D97-AF65-F5344CB8AC3E}">
        <p14:creationId xmlns:p14="http://schemas.microsoft.com/office/powerpoint/2010/main" val="411995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70" y="1759934"/>
            <a:ext cx="6053719" cy="629298"/>
          </a:xfrm>
        </p:spPr>
        <p:txBody>
          <a:bodyPr>
            <a:normAutofit fontScale="90000"/>
          </a:bodyPr>
          <a:lstStyle/>
          <a:p>
            <a:r>
              <a:rPr lang="ru-RU" sz="2400" dirty="0">
                <a:solidFill>
                  <a:srgbClr val="8A0C51"/>
                </a:solidFill>
                <a:latin typeface="Arial Black" panose="020B0A04020102020204" pitchFamily="34" charset="0"/>
              </a:rPr>
              <a:t>Застройщик, применяющий только </a:t>
            </a:r>
            <a:r>
              <a:rPr lang="ru-RU" sz="2400" dirty="0" err="1">
                <a:solidFill>
                  <a:srgbClr val="8A0C51"/>
                </a:solidFill>
                <a:latin typeface="Arial Black" panose="020B0A04020102020204" pitchFamily="34" charset="0"/>
              </a:rPr>
              <a:t>эскроу</a:t>
            </a:r>
            <a:r>
              <a:rPr lang="ru-RU" sz="2400" dirty="0">
                <a:solidFill>
                  <a:srgbClr val="8A0C51"/>
                </a:solidFill>
                <a:latin typeface="Arial Black" panose="020B0A04020102020204" pitchFamily="34" charset="0"/>
              </a:rPr>
              <a:t> счета не должен выполнять  следующие условия (полный перечень - Письмо Минстроя от 08.07.2019 № 24663-ВЯ/07):</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921284" y="3024547"/>
            <a:ext cx="4738142" cy="338155"/>
          </a:xfrm>
        </p:spPr>
        <p:txBody>
          <a:bodyPr>
            <a:normAutofit/>
          </a:bodyPr>
          <a:lstStyle/>
          <a:p>
            <a:pPr marL="0" indent="0">
              <a:buFont typeface="Arial" panose="020B0604020202020204" pitchFamily="34" charset="0"/>
              <a:buNone/>
            </a:pPr>
            <a:r>
              <a:rPr lang="ru-RU" altLang="ru-RU" sz="1600" dirty="0"/>
              <a:t>Требования к уставному капиталу;</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61048" y="27325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E448D72-DD20-4A4B-92DA-A27D6447BDCA}"/>
              </a:ext>
            </a:extLst>
          </p:cNvPr>
          <p:cNvSpPr txBox="1"/>
          <p:nvPr/>
        </p:nvSpPr>
        <p:spPr>
          <a:xfrm>
            <a:off x="952200" y="8294174"/>
            <a:ext cx="5562900" cy="338554"/>
          </a:xfrm>
          <a:prstGeom prst="rect">
            <a:avLst/>
          </a:prstGeom>
          <a:noFill/>
        </p:spPr>
        <p:txBody>
          <a:bodyPr wrap="square">
            <a:spAutoFit/>
          </a:bodyPr>
          <a:lstStyle/>
          <a:p>
            <a:pPr marL="0" indent="0">
              <a:buFont typeface="Arial" panose="020B0604020202020204" pitchFamily="34" charset="0"/>
              <a:buNone/>
            </a:pPr>
            <a:r>
              <a:rPr lang="ru-RU" altLang="ru-RU" sz="1600" dirty="0"/>
              <a:t>Соблюдать требования ст. 18 – 18.2 Закона № 214-ФЗ и </a:t>
            </a:r>
            <a:r>
              <a:rPr lang="ru-RU" altLang="ru-RU" sz="1600" dirty="0" err="1"/>
              <a:t>т.д</a:t>
            </a:r>
            <a:endParaRPr lang="ru-RU" altLang="ru-RU" sz="1600" dirty="0"/>
          </a:p>
        </p:txBody>
      </p: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extLst>
              <a:ext uri="{FF2B5EF4-FFF2-40B4-BE49-F238E27FC236}">
                <a16:creationId xmlns:a16="http://schemas.microsoft.com/office/drawing/2014/main" id="{EC1428A2-F727-442E-A172-82488C6FA3AD}"/>
              </a:ext>
            </a:extLst>
          </p:cNvPr>
          <p:cNvSpPr/>
          <p:nvPr/>
        </p:nvSpPr>
        <p:spPr>
          <a:xfrm>
            <a:off x="436800" y="3024547"/>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1</a:t>
            </a:r>
          </a:p>
        </p:txBody>
      </p:sp>
      <p:sp>
        <p:nvSpPr>
          <p:cNvPr id="20" name="Овал 19">
            <a:extLst>
              <a:ext uri="{FF2B5EF4-FFF2-40B4-BE49-F238E27FC236}">
                <a16:creationId xmlns:a16="http://schemas.microsoft.com/office/drawing/2014/main" id="{5ED8A8B8-CA8F-405B-8308-F3CA26A63124}"/>
              </a:ext>
            </a:extLst>
          </p:cNvPr>
          <p:cNvSpPr/>
          <p:nvPr/>
        </p:nvSpPr>
        <p:spPr>
          <a:xfrm>
            <a:off x="436800" y="3677678"/>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2</a:t>
            </a:r>
          </a:p>
        </p:txBody>
      </p:sp>
      <p:sp>
        <p:nvSpPr>
          <p:cNvPr id="22" name="Овал 21">
            <a:extLst>
              <a:ext uri="{FF2B5EF4-FFF2-40B4-BE49-F238E27FC236}">
                <a16:creationId xmlns:a16="http://schemas.microsoft.com/office/drawing/2014/main" id="{4B776C5D-10B0-40B6-B980-619315CE5D73}"/>
              </a:ext>
            </a:extLst>
          </p:cNvPr>
          <p:cNvSpPr/>
          <p:nvPr/>
        </p:nvSpPr>
        <p:spPr>
          <a:xfrm>
            <a:off x="436800" y="436489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3</a:t>
            </a:r>
          </a:p>
        </p:txBody>
      </p:sp>
      <p:sp>
        <p:nvSpPr>
          <p:cNvPr id="23" name="Овал 22">
            <a:extLst>
              <a:ext uri="{FF2B5EF4-FFF2-40B4-BE49-F238E27FC236}">
                <a16:creationId xmlns:a16="http://schemas.microsoft.com/office/drawing/2014/main" id="{A4393EBB-990C-4B2F-83ED-5C02F3DC4B4C}"/>
              </a:ext>
            </a:extLst>
          </p:cNvPr>
          <p:cNvSpPr/>
          <p:nvPr/>
        </p:nvSpPr>
        <p:spPr>
          <a:xfrm>
            <a:off x="436800" y="5059505"/>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4</a:t>
            </a:r>
          </a:p>
        </p:txBody>
      </p:sp>
      <p:sp>
        <p:nvSpPr>
          <p:cNvPr id="25" name="Овал 24">
            <a:extLst>
              <a:ext uri="{FF2B5EF4-FFF2-40B4-BE49-F238E27FC236}">
                <a16:creationId xmlns:a16="http://schemas.microsoft.com/office/drawing/2014/main" id="{896EA3CF-50C2-4059-B938-14FCF712D127}"/>
              </a:ext>
            </a:extLst>
          </p:cNvPr>
          <p:cNvSpPr/>
          <p:nvPr/>
        </p:nvSpPr>
        <p:spPr>
          <a:xfrm>
            <a:off x="450190" y="5742266"/>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5</a:t>
            </a:r>
          </a:p>
        </p:txBody>
      </p:sp>
      <p:sp>
        <p:nvSpPr>
          <p:cNvPr id="26" name="Овал 25">
            <a:extLst>
              <a:ext uri="{FF2B5EF4-FFF2-40B4-BE49-F238E27FC236}">
                <a16:creationId xmlns:a16="http://schemas.microsoft.com/office/drawing/2014/main" id="{4E330C61-5368-4DBA-BA7D-A6A8F839A53C}"/>
              </a:ext>
            </a:extLst>
          </p:cNvPr>
          <p:cNvSpPr/>
          <p:nvPr/>
        </p:nvSpPr>
        <p:spPr>
          <a:xfrm>
            <a:off x="450190" y="6395397"/>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6</a:t>
            </a:r>
          </a:p>
        </p:txBody>
      </p:sp>
      <p:sp>
        <p:nvSpPr>
          <p:cNvPr id="27" name="Овал 26">
            <a:extLst>
              <a:ext uri="{FF2B5EF4-FFF2-40B4-BE49-F238E27FC236}">
                <a16:creationId xmlns:a16="http://schemas.microsoft.com/office/drawing/2014/main" id="{3C0C1834-93E6-488E-B8DF-13874AFBEB2A}"/>
              </a:ext>
            </a:extLst>
          </p:cNvPr>
          <p:cNvSpPr/>
          <p:nvPr/>
        </p:nvSpPr>
        <p:spPr>
          <a:xfrm>
            <a:off x="474528" y="7086645"/>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7</a:t>
            </a:r>
          </a:p>
        </p:txBody>
      </p:sp>
      <p:sp>
        <p:nvSpPr>
          <p:cNvPr id="32" name="Овал 31">
            <a:extLst>
              <a:ext uri="{FF2B5EF4-FFF2-40B4-BE49-F238E27FC236}">
                <a16:creationId xmlns:a16="http://schemas.microsoft.com/office/drawing/2014/main" id="{23040704-2D07-47AD-8D29-09BFF389FEE4}"/>
              </a:ext>
            </a:extLst>
          </p:cNvPr>
          <p:cNvSpPr/>
          <p:nvPr/>
        </p:nvSpPr>
        <p:spPr>
          <a:xfrm>
            <a:off x="474528" y="7739015"/>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8</a:t>
            </a:r>
          </a:p>
        </p:txBody>
      </p:sp>
      <p:sp>
        <p:nvSpPr>
          <p:cNvPr id="33" name="Объект 2">
            <a:extLst>
              <a:ext uri="{FF2B5EF4-FFF2-40B4-BE49-F238E27FC236}">
                <a16:creationId xmlns:a16="http://schemas.microsoft.com/office/drawing/2014/main" id="{8658CC6E-E424-4E16-B693-85CF57829C2C}"/>
              </a:ext>
            </a:extLst>
          </p:cNvPr>
          <p:cNvSpPr txBox="1">
            <a:spLocks/>
          </p:cNvSpPr>
          <p:nvPr/>
        </p:nvSpPr>
        <p:spPr>
          <a:xfrm>
            <a:off x="921284" y="3597157"/>
            <a:ext cx="5455611" cy="33815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Требования иметь опыт работы не менее трех лет участия в строительстве МКД площадью не менее 5000 </a:t>
            </a:r>
            <a:r>
              <a:rPr lang="ru-RU" altLang="ru-RU" sz="1600" dirty="0" err="1"/>
              <a:t>кв.м</a:t>
            </a:r>
            <a:r>
              <a:rPr lang="ru-RU" altLang="ru-RU" sz="1600" dirty="0"/>
              <a:t>;</a:t>
            </a:r>
          </a:p>
        </p:txBody>
      </p:sp>
      <p:sp>
        <p:nvSpPr>
          <p:cNvPr id="34" name="Объект 2">
            <a:extLst>
              <a:ext uri="{FF2B5EF4-FFF2-40B4-BE49-F238E27FC236}">
                <a16:creationId xmlns:a16="http://schemas.microsoft.com/office/drawing/2014/main" id="{6B4834FF-7956-4A57-9B19-39FCFD6946FF}"/>
              </a:ext>
            </a:extLst>
          </p:cNvPr>
          <p:cNvSpPr txBox="1">
            <a:spLocks/>
          </p:cNvSpPr>
          <p:nvPr/>
        </p:nvSpPr>
        <p:spPr>
          <a:xfrm>
            <a:off x="952198" y="5035184"/>
            <a:ext cx="4738142" cy="5518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размер собственных средств не менее 10% от проектной стоимости;</a:t>
            </a:r>
          </a:p>
        </p:txBody>
      </p:sp>
      <p:sp>
        <p:nvSpPr>
          <p:cNvPr id="36" name="Объект 2">
            <a:extLst>
              <a:ext uri="{FF2B5EF4-FFF2-40B4-BE49-F238E27FC236}">
                <a16:creationId xmlns:a16="http://schemas.microsoft.com/office/drawing/2014/main" id="{A3C5B993-A1B3-42E7-B2BB-45B281577031}"/>
              </a:ext>
            </a:extLst>
          </p:cNvPr>
          <p:cNvSpPr txBox="1">
            <a:spLocks/>
          </p:cNvSpPr>
          <p:nvPr/>
        </p:nvSpPr>
        <p:spPr>
          <a:xfrm>
            <a:off x="921285" y="4322916"/>
            <a:ext cx="5203289" cy="48206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Строить только в рамках одного разрешения на строительство;</a:t>
            </a:r>
          </a:p>
        </p:txBody>
      </p:sp>
      <p:sp>
        <p:nvSpPr>
          <p:cNvPr id="37" name="Объект 2">
            <a:extLst>
              <a:ext uri="{FF2B5EF4-FFF2-40B4-BE49-F238E27FC236}">
                <a16:creationId xmlns:a16="http://schemas.microsoft.com/office/drawing/2014/main" id="{39C88717-F963-41C0-BE29-8922CC13DF9D}"/>
              </a:ext>
            </a:extLst>
          </p:cNvPr>
          <p:cNvSpPr txBox="1">
            <a:spLocks/>
          </p:cNvSpPr>
          <p:nvPr/>
        </p:nvSpPr>
        <p:spPr>
          <a:xfrm>
            <a:off x="952198" y="5731884"/>
            <a:ext cx="5455612" cy="4302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на дату направления проектной декларации деньги на счете в размере не менее 10% от проектной стоимости;</a:t>
            </a:r>
          </a:p>
        </p:txBody>
      </p:sp>
      <p:sp>
        <p:nvSpPr>
          <p:cNvPr id="38" name="Объект 2">
            <a:extLst>
              <a:ext uri="{FF2B5EF4-FFF2-40B4-BE49-F238E27FC236}">
                <a16:creationId xmlns:a16="http://schemas.microsoft.com/office/drawing/2014/main" id="{81B3D897-AE3B-40A9-8151-4AC14AC72080}"/>
              </a:ext>
            </a:extLst>
          </p:cNvPr>
          <p:cNvSpPr txBox="1">
            <a:spLocks/>
          </p:cNvSpPr>
          <p:nvPr/>
        </p:nvSpPr>
        <p:spPr>
          <a:xfrm>
            <a:off x="952198" y="6395397"/>
            <a:ext cx="4738142" cy="4302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только целевые кредиты (целевые займы от учредителей);</a:t>
            </a:r>
          </a:p>
        </p:txBody>
      </p:sp>
      <p:sp>
        <p:nvSpPr>
          <p:cNvPr id="39" name="Объект 2">
            <a:extLst>
              <a:ext uri="{FF2B5EF4-FFF2-40B4-BE49-F238E27FC236}">
                <a16:creationId xmlns:a16="http://schemas.microsoft.com/office/drawing/2014/main" id="{CDF0D5F8-41B4-41F9-83A7-E064F2C3A1F5}"/>
              </a:ext>
            </a:extLst>
          </p:cNvPr>
          <p:cNvSpPr txBox="1">
            <a:spLocks/>
          </p:cNvSpPr>
          <p:nvPr/>
        </p:nvSpPr>
        <p:spPr>
          <a:xfrm>
            <a:off x="952198" y="7089099"/>
            <a:ext cx="5431273" cy="43025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обязательства, не связанные со строительством в пределах 1% от проектной стоимости строительства и т.д.;</a:t>
            </a:r>
          </a:p>
        </p:txBody>
      </p:sp>
      <p:sp>
        <p:nvSpPr>
          <p:cNvPr id="40" name="Объект 2">
            <a:extLst>
              <a:ext uri="{FF2B5EF4-FFF2-40B4-BE49-F238E27FC236}">
                <a16:creationId xmlns:a16="http://schemas.microsoft.com/office/drawing/2014/main" id="{7B139B6E-B272-4529-A5A6-08F2FE2CA38F}"/>
              </a:ext>
            </a:extLst>
          </p:cNvPr>
          <p:cNvSpPr txBox="1">
            <a:spLocks/>
          </p:cNvSpPr>
          <p:nvPr/>
        </p:nvSpPr>
        <p:spPr>
          <a:xfrm>
            <a:off x="952199" y="7739015"/>
            <a:ext cx="5696251" cy="48576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ru-RU" altLang="ru-RU" sz="1600" dirty="0"/>
              <a:t>Иметь в одном банке счета с генподрядчиком и техзаказчиком;</a:t>
            </a:r>
          </a:p>
        </p:txBody>
      </p:sp>
      <p:sp>
        <p:nvSpPr>
          <p:cNvPr id="41" name="Овал 40">
            <a:extLst>
              <a:ext uri="{FF2B5EF4-FFF2-40B4-BE49-F238E27FC236}">
                <a16:creationId xmlns:a16="http://schemas.microsoft.com/office/drawing/2014/main" id="{F28EE75F-556A-4019-95EC-B1686C691134}"/>
              </a:ext>
            </a:extLst>
          </p:cNvPr>
          <p:cNvSpPr/>
          <p:nvPr/>
        </p:nvSpPr>
        <p:spPr>
          <a:xfrm>
            <a:off x="474528" y="8340411"/>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dirty="0">
                <a:latin typeface="Arial" panose="020B0604020202020204" pitchFamily="34" charset="0"/>
                <a:cs typeface="Arial" panose="020B0604020202020204" pitchFamily="34" charset="0"/>
              </a:rPr>
              <a:t>9</a:t>
            </a:r>
          </a:p>
        </p:txBody>
      </p:sp>
      <p:sp>
        <p:nvSpPr>
          <p:cNvPr id="28" name="TextBox 27">
            <a:extLst>
              <a:ext uri="{FF2B5EF4-FFF2-40B4-BE49-F238E27FC236}">
                <a16:creationId xmlns:a16="http://schemas.microsoft.com/office/drawing/2014/main" id="{B87C11BF-2A50-4935-A117-A5C8299DE5EA}"/>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2"/>
              </a:rPr>
              <a:t>Тел. +7 (495) 748 03 16</a:t>
            </a:r>
            <a:r>
              <a:rPr lang="en-US" sz="1200" b="0" dirty="0">
                <a:solidFill>
                  <a:schemeClr val="tx1"/>
                </a:solidFill>
                <a:effectLst/>
                <a:ea typeface="Times New Roman" panose="02020603050405020304" pitchFamily="18" charset="0"/>
                <a:hlinkClick r:id="rId2"/>
              </a:rPr>
              <a:t>               </a:t>
            </a:r>
            <a:r>
              <a:rPr lang="en-US" sz="1200" dirty="0">
                <a:solidFill>
                  <a:schemeClr val="tx1"/>
                </a:solidFill>
                <a:hlinkClick r:id="rId2"/>
              </a:rPr>
              <a:t>E-mail</a:t>
            </a:r>
            <a:r>
              <a:rPr lang="ru-RU" sz="1200" dirty="0">
                <a:solidFill>
                  <a:schemeClr val="tx1"/>
                </a:solidFill>
                <a:hlinkClick r:id="rId2"/>
              </a:rPr>
              <a:t>:</a:t>
            </a:r>
            <a:r>
              <a:rPr lang="en-US" sz="1200" dirty="0">
                <a:solidFill>
                  <a:schemeClr val="tx1"/>
                </a:solidFill>
                <a:hlinkClick r:id="rId2"/>
              </a:rPr>
              <a:t> Info@sba-consult.ru</a:t>
            </a:r>
            <a:r>
              <a:rPr lang="ru-RU" sz="1200" dirty="0">
                <a:solidFill>
                  <a:schemeClr val="tx1"/>
                </a:solidFill>
                <a:hlinkClick r:id="rId2"/>
              </a:rPr>
              <a:t>   </a:t>
            </a:r>
            <a:r>
              <a:rPr lang="en-US" sz="1200" dirty="0">
                <a:solidFill>
                  <a:schemeClr val="tx1"/>
                </a:solidFill>
                <a:hlinkClick r:id="rId2"/>
              </a:rPr>
              <a:t>             </a:t>
            </a:r>
            <a:r>
              <a:rPr lang="ru-RU" sz="1200" dirty="0">
                <a:solidFill>
                  <a:schemeClr val="tx1"/>
                </a:solidFill>
                <a:hlinkClick r:id="rId2"/>
              </a:rPr>
              <a:t>Сайт: </a:t>
            </a:r>
            <a:r>
              <a:rPr lang="en-US" sz="1200" dirty="0">
                <a:solidFill>
                  <a:schemeClr val="tx1"/>
                </a:solidFill>
                <a:hlinkClick r:id="rId2"/>
              </a:rPr>
              <a:t>www.sba-consult.ru</a:t>
            </a:r>
            <a:r>
              <a:rPr lang="ru-RU" sz="1200" dirty="0">
                <a:solidFill>
                  <a:schemeClr val="tx1"/>
                </a:solidFill>
                <a:hlinkClick r:id="rId2"/>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12662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29E7EE-7A9A-4F80-8CAD-2C0152F1C846}"/>
              </a:ext>
            </a:extLst>
          </p:cNvPr>
          <p:cNvSpPr>
            <a:spLocks noGrp="1"/>
          </p:cNvSpPr>
          <p:nvPr>
            <p:ph type="title"/>
          </p:nvPr>
        </p:nvSpPr>
        <p:spPr>
          <a:xfrm>
            <a:off x="238369" y="1572253"/>
            <a:ext cx="6205825" cy="629298"/>
          </a:xfrm>
        </p:spPr>
        <p:txBody>
          <a:bodyPr>
            <a:normAutofit fontScale="90000"/>
          </a:bodyPr>
          <a:lstStyle/>
          <a:p>
            <a:r>
              <a:rPr lang="ru-RU" sz="2400" dirty="0">
                <a:solidFill>
                  <a:srgbClr val="8A0C51"/>
                </a:solidFill>
                <a:latin typeface="Arial Black" panose="020B0A04020102020204" pitchFamily="34" charset="0"/>
              </a:rPr>
              <a:t>Раскрытие информации застройщиком </a:t>
            </a:r>
            <a:br>
              <a:rPr lang="ru-RU" sz="2400" dirty="0">
                <a:solidFill>
                  <a:srgbClr val="8A0C51"/>
                </a:solidFill>
                <a:latin typeface="Arial Black" panose="020B0A04020102020204" pitchFamily="34" charset="0"/>
              </a:rPr>
            </a:br>
            <a:r>
              <a:rPr lang="ru-RU" sz="2400" dirty="0">
                <a:solidFill>
                  <a:srgbClr val="8A0C51"/>
                </a:solidFill>
                <a:latin typeface="Arial Black" panose="020B0A04020102020204" pitchFamily="34" charset="0"/>
              </a:rPr>
              <a:t>(ст. 3.1, 20 Закона № 214-ФЗ)</a:t>
            </a:r>
            <a:br>
              <a:rPr lang="ru-RU" sz="2400" dirty="0">
                <a:solidFill>
                  <a:srgbClr val="8A0C51"/>
                </a:solidFill>
                <a:latin typeface="Arial Black" panose="020B0A04020102020204" pitchFamily="34" charset="0"/>
              </a:rPr>
            </a:br>
            <a:endParaRPr lang="ru-RU" sz="2400" dirty="0">
              <a:solidFill>
                <a:srgbClr val="8A0C51"/>
              </a:solidFill>
              <a:latin typeface="Arial Black" panose="020B0A04020102020204" pitchFamily="34" charset="0"/>
            </a:endParaRPr>
          </a:p>
        </p:txBody>
      </p:sp>
      <p:sp>
        <p:nvSpPr>
          <p:cNvPr id="3" name="Объект 2">
            <a:extLst>
              <a:ext uri="{FF2B5EF4-FFF2-40B4-BE49-F238E27FC236}">
                <a16:creationId xmlns:a16="http://schemas.microsoft.com/office/drawing/2014/main" id="{8429B876-BA24-4026-8A72-6F46D46B026B}"/>
              </a:ext>
            </a:extLst>
          </p:cNvPr>
          <p:cNvSpPr>
            <a:spLocks noGrp="1"/>
          </p:cNvSpPr>
          <p:nvPr>
            <p:ph idx="1"/>
          </p:nvPr>
        </p:nvSpPr>
        <p:spPr>
          <a:xfrm>
            <a:off x="361048" y="2570898"/>
            <a:ext cx="4738142" cy="629298"/>
          </a:xfrm>
        </p:spPr>
        <p:txBody>
          <a:bodyPr>
            <a:normAutofit/>
          </a:bodyPr>
          <a:lstStyle/>
          <a:p>
            <a:pPr marL="0" indent="0">
              <a:buFont typeface="Arial" panose="020B0604020202020204" pitchFamily="34" charset="0"/>
              <a:buNone/>
              <a:defRPr/>
            </a:pPr>
            <a:r>
              <a:rPr lang="ru-RU" sz="2000" dirty="0"/>
              <a:t>Застройщик, среди прочего, раскрывает:</a:t>
            </a:r>
          </a:p>
        </p:txBody>
      </p:sp>
      <p:cxnSp>
        <p:nvCxnSpPr>
          <p:cNvPr id="5" name="Прямая соединительная линия 4">
            <a:extLst>
              <a:ext uri="{FF2B5EF4-FFF2-40B4-BE49-F238E27FC236}">
                <a16:creationId xmlns:a16="http://schemas.microsoft.com/office/drawing/2014/main" id="{CF65B73C-F9C6-4401-B057-3BCBEEDBF99B}"/>
              </a:ext>
            </a:extLst>
          </p:cNvPr>
          <p:cNvCxnSpPr>
            <a:cxnSpLocks/>
          </p:cNvCxnSpPr>
          <p:nvPr/>
        </p:nvCxnSpPr>
        <p:spPr>
          <a:xfrm>
            <a:off x="361048" y="2351501"/>
            <a:ext cx="2492681" cy="0"/>
          </a:xfrm>
          <a:prstGeom prst="line">
            <a:avLst/>
          </a:prstGeom>
          <a:ln w="19050">
            <a:solidFill>
              <a:srgbClr val="8A0C51"/>
            </a:solidFill>
          </a:ln>
        </p:spPr>
        <p:style>
          <a:lnRef idx="1">
            <a:schemeClr val="dk1"/>
          </a:lnRef>
          <a:fillRef idx="0">
            <a:schemeClr val="dk1"/>
          </a:fillRef>
          <a:effectRef idx="0">
            <a:schemeClr val="dk1"/>
          </a:effectRef>
          <a:fontRef idx="minor">
            <a:schemeClr val="tx1"/>
          </a:fontRef>
        </p:style>
      </p:cxnSp>
      <p:sp>
        <p:nvSpPr>
          <p:cNvPr id="11" name="Прямоугольник 10">
            <a:extLst>
              <a:ext uri="{FF2B5EF4-FFF2-40B4-BE49-F238E27FC236}">
                <a16:creationId xmlns:a16="http://schemas.microsoft.com/office/drawing/2014/main" id="{902DC654-E20F-49A1-ACAD-15D11807621D}"/>
              </a:ext>
            </a:extLst>
          </p:cNvPr>
          <p:cNvSpPr/>
          <p:nvPr/>
        </p:nvSpPr>
        <p:spPr>
          <a:xfrm>
            <a:off x="0" y="9558495"/>
            <a:ext cx="6858000" cy="34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бъект 2">
            <a:extLst>
              <a:ext uri="{FF2B5EF4-FFF2-40B4-BE49-F238E27FC236}">
                <a16:creationId xmlns:a16="http://schemas.microsoft.com/office/drawing/2014/main" id="{845E9251-0187-4050-AADE-B9D6436AE2DB}"/>
              </a:ext>
            </a:extLst>
          </p:cNvPr>
          <p:cNvSpPr txBox="1">
            <a:spLocks/>
          </p:cNvSpPr>
          <p:nvPr/>
        </p:nvSpPr>
        <p:spPr>
          <a:xfrm>
            <a:off x="926960" y="3110635"/>
            <a:ext cx="5096470" cy="409766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ru-RU" sz="2000" dirty="0"/>
              <a:t>промежуточную бухгалтерскую (финансовую) отчетность в срок не позднее 30 календарных дней после окончания соответствующего промежуточного отчетного периода;</a:t>
            </a:r>
          </a:p>
          <a:p>
            <a:pPr marL="0" indent="0">
              <a:buNone/>
              <a:defRPr/>
            </a:pPr>
            <a:endParaRPr lang="ru-RU" sz="2000" dirty="0"/>
          </a:p>
          <a:p>
            <a:pPr marL="0" indent="0">
              <a:buNone/>
              <a:defRPr/>
            </a:pPr>
            <a:r>
              <a:rPr lang="ru-RU" sz="2000" dirty="0"/>
              <a:t>годовую бухгалтерскую (финансовую) отчетность и </a:t>
            </a:r>
            <a:r>
              <a:rPr lang="ru-RU" sz="2000" b="1" dirty="0"/>
              <a:t>аудиторское заключение в срок не позднее 120 календарных дней после окончания соответствующего отчетного года</a:t>
            </a:r>
            <a:r>
              <a:rPr lang="ru-RU" sz="2000" dirty="0"/>
              <a:t> (ч. 5 ст. 3, п.7 ч. 2 ст. 3.1 Закона № 214-ФЗ).</a:t>
            </a:r>
          </a:p>
        </p:txBody>
      </p:sp>
      <p:sp>
        <p:nvSpPr>
          <p:cNvPr id="23" name="Овал 22">
            <a:extLst>
              <a:ext uri="{FF2B5EF4-FFF2-40B4-BE49-F238E27FC236}">
                <a16:creationId xmlns:a16="http://schemas.microsoft.com/office/drawing/2014/main" id="{35C870C4-6B45-488C-B84F-2CD69A344664}"/>
              </a:ext>
            </a:extLst>
          </p:cNvPr>
          <p:cNvSpPr/>
          <p:nvPr/>
        </p:nvSpPr>
        <p:spPr>
          <a:xfrm>
            <a:off x="424785" y="3165680"/>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t>🗸</a:t>
            </a:r>
          </a:p>
        </p:txBody>
      </p:sp>
      <p:sp>
        <p:nvSpPr>
          <p:cNvPr id="6" name="TextBox 5">
            <a:extLst>
              <a:ext uri="{FF2B5EF4-FFF2-40B4-BE49-F238E27FC236}">
                <a16:creationId xmlns:a16="http://schemas.microsoft.com/office/drawing/2014/main" id="{94782746-219A-4F5B-A5D0-57EC0C2B768F}"/>
              </a:ext>
            </a:extLst>
          </p:cNvPr>
          <p:cNvSpPr txBox="1"/>
          <p:nvPr/>
        </p:nvSpPr>
        <p:spPr>
          <a:xfrm>
            <a:off x="572412" y="7309093"/>
            <a:ext cx="5805565" cy="923330"/>
          </a:xfrm>
          <a:prstGeom prst="rect">
            <a:avLst/>
          </a:prstGeom>
          <a:noFill/>
        </p:spPr>
        <p:txBody>
          <a:bodyPr wrap="square" rtlCol="0">
            <a:spAutoFit/>
          </a:bodyPr>
          <a:lstStyle/>
          <a:p>
            <a:r>
              <a:rPr lang="ru-RU" dirty="0">
                <a:solidFill>
                  <a:srgbClr val="002060"/>
                </a:solidFill>
                <a:latin typeface="Arial Black" panose="020B0A04020102020204" pitchFamily="34" charset="0"/>
              </a:rPr>
              <a:t>Заказать качественный аудит финансовой деятельности застройщика вы можете в Академии успешного бизнеса</a:t>
            </a:r>
          </a:p>
        </p:txBody>
      </p:sp>
      <p:sp>
        <p:nvSpPr>
          <p:cNvPr id="25" name="Овал 24">
            <a:extLst>
              <a:ext uri="{FF2B5EF4-FFF2-40B4-BE49-F238E27FC236}">
                <a16:creationId xmlns:a16="http://schemas.microsoft.com/office/drawing/2014/main" id="{78819079-D0F1-4DF3-818A-5FD958722BD9}"/>
              </a:ext>
            </a:extLst>
          </p:cNvPr>
          <p:cNvSpPr/>
          <p:nvPr/>
        </p:nvSpPr>
        <p:spPr>
          <a:xfrm>
            <a:off x="424784" y="5034072"/>
            <a:ext cx="343878" cy="33105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a:t>🗸</a:t>
            </a:r>
          </a:p>
        </p:txBody>
      </p:sp>
      <p:cxnSp>
        <p:nvCxnSpPr>
          <p:cNvPr id="26" name="Прямая соединительная линия 25">
            <a:extLst>
              <a:ext uri="{FF2B5EF4-FFF2-40B4-BE49-F238E27FC236}">
                <a16:creationId xmlns:a16="http://schemas.microsoft.com/office/drawing/2014/main" id="{29872BBA-70CF-41A9-A1E0-2488CB6C3525}"/>
              </a:ext>
            </a:extLst>
          </p:cNvPr>
          <p:cNvCxnSpPr>
            <a:cxnSpLocks/>
          </p:cNvCxnSpPr>
          <p:nvPr/>
        </p:nvCxnSpPr>
        <p:spPr>
          <a:xfrm flipV="1">
            <a:off x="452843" y="7303793"/>
            <a:ext cx="0" cy="867750"/>
          </a:xfrm>
          <a:prstGeom prst="line">
            <a:avLst/>
          </a:prstGeom>
          <a:ln w="57150">
            <a:solidFill>
              <a:srgbClr val="002060"/>
            </a:solidFill>
          </a:ln>
        </p:spPr>
        <p:style>
          <a:lnRef idx="1">
            <a:schemeClr val="dk1"/>
          </a:lnRef>
          <a:fillRef idx="0">
            <a:schemeClr val="dk1"/>
          </a:fillRef>
          <a:effectRef idx="0">
            <a:schemeClr val="dk1"/>
          </a:effectRef>
          <a:fontRef idx="minor">
            <a:schemeClr val="tx1"/>
          </a:fontRef>
        </p:style>
      </p:cxnSp>
      <p:sp>
        <p:nvSpPr>
          <p:cNvPr id="27" name="Прямоугольник: скругленные углы 26">
            <a:hlinkClick r:id="rId2"/>
            <a:extLst>
              <a:ext uri="{FF2B5EF4-FFF2-40B4-BE49-F238E27FC236}">
                <a16:creationId xmlns:a16="http://schemas.microsoft.com/office/drawing/2014/main" id="{0FBA2622-0CEE-4A4A-AE90-770FFAFAE5B7}"/>
              </a:ext>
            </a:extLst>
          </p:cNvPr>
          <p:cNvSpPr/>
          <p:nvPr/>
        </p:nvSpPr>
        <p:spPr>
          <a:xfrm>
            <a:off x="424784" y="8374412"/>
            <a:ext cx="3744768" cy="370875"/>
          </a:xfrm>
          <a:prstGeom prst="roundRect">
            <a:avLst/>
          </a:prstGeom>
          <a:solidFill>
            <a:srgbClr val="00206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rPr>
              <a:t>ОСТАВИТЬ ЗАЯВКУ НА АУДИТ</a:t>
            </a:r>
          </a:p>
        </p:txBody>
      </p:sp>
      <p:sp>
        <p:nvSpPr>
          <p:cNvPr id="13" name="TextBox 12">
            <a:extLst>
              <a:ext uri="{FF2B5EF4-FFF2-40B4-BE49-F238E27FC236}">
                <a16:creationId xmlns:a16="http://schemas.microsoft.com/office/drawing/2014/main" id="{75B0AD33-09F4-4A5F-B7A4-CE57591369C0}"/>
              </a:ext>
            </a:extLst>
          </p:cNvPr>
          <p:cNvSpPr txBox="1"/>
          <p:nvPr/>
        </p:nvSpPr>
        <p:spPr>
          <a:xfrm>
            <a:off x="424785" y="9608677"/>
            <a:ext cx="63267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dirty="0">
                <a:solidFill>
                  <a:schemeClr val="tx1"/>
                </a:solidFill>
                <a:effectLst/>
                <a:ea typeface="Times New Roman" panose="02020603050405020304" pitchFamily="18" charset="0"/>
                <a:hlinkClick r:id="rId3"/>
              </a:rPr>
              <a:t>Тел. +7 (495) 748 03 16</a:t>
            </a:r>
            <a:r>
              <a:rPr lang="en-US" sz="1200" b="0" dirty="0">
                <a:solidFill>
                  <a:schemeClr val="tx1"/>
                </a:solidFill>
                <a:effectLst/>
                <a:ea typeface="Times New Roman" panose="02020603050405020304" pitchFamily="18" charset="0"/>
                <a:hlinkClick r:id="rId3"/>
              </a:rPr>
              <a:t>               </a:t>
            </a:r>
            <a:r>
              <a:rPr lang="en-US" sz="1200" dirty="0">
                <a:solidFill>
                  <a:schemeClr val="tx1"/>
                </a:solidFill>
                <a:hlinkClick r:id="rId3"/>
              </a:rPr>
              <a:t>E-mail</a:t>
            </a:r>
            <a:r>
              <a:rPr lang="ru-RU" sz="1200" dirty="0">
                <a:solidFill>
                  <a:schemeClr val="tx1"/>
                </a:solidFill>
                <a:hlinkClick r:id="rId3"/>
              </a:rPr>
              <a:t>:</a:t>
            </a:r>
            <a:r>
              <a:rPr lang="en-US" sz="1200" dirty="0">
                <a:solidFill>
                  <a:schemeClr val="tx1"/>
                </a:solidFill>
                <a:hlinkClick r:id="rId3"/>
              </a:rPr>
              <a:t> Info@sba-consult.ru</a:t>
            </a:r>
            <a:r>
              <a:rPr lang="ru-RU" sz="1200" dirty="0">
                <a:solidFill>
                  <a:schemeClr val="tx1"/>
                </a:solidFill>
                <a:hlinkClick r:id="rId3"/>
              </a:rPr>
              <a:t>   </a:t>
            </a:r>
            <a:r>
              <a:rPr lang="en-US" sz="1200" dirty="0">
                <a:solidFill>
                  <a:schemeClr val="tx1"/>
                </a:solidFill>
                <a:hlinkClick r:id="rId3"/>
              </a:rPr>
              <a:t>             </a:t>
            </a:r>
            <a:r>
              <a:rPr lang="ru-RU" sz="1200" dirty="0">
                <a:solidFill>
                  <a:schemeClr val="tx1"/>
                </a:solidFill>
                <a:hlinkClick r:id="rId3"/>
              </a:rPr>
              <a:t>Сайт: </a:t>
            </a:r>
            <a:r>
              <a:rPr lang="en-US" sz="1200" dirty="0">
                <a:solidFill>
                  <a:schemeClr val="tx1"/>
                </a:solidFill>
                <a:hlinkClick r:id="rId3"/>
              </a:rPr>
              <a:t>www.sba-consult.ru</a:t>
            </a:r>
            <a:r>
              <a:rPr lang="ru-RU" sz="1200" dirty="0">
                <a:solidFill>
                  <a:schemeClr val="tx1"/>
                </a:solidFill>
                <a:hlinkClick r:id="rId3"/>
              </a:rPr>
              <a:t> </a:t>
            </a:r>
            <a:endParaRPr lang="ru-RU" sz="1200" dirty="0">
              <a:solidFill>
                <a:schemeClr val="tx1"/>
              </a:solidFill>
            </a:endParaRPr>
          </a:p>
          <a:p>
            <a:endParaRPr lang="ru-RU" sz="1200" b="0" dirty="0">
              <a:solidFill>
                <a:schemeClr val="tx1"/>
              </a:solidFill>
              <a:latin typeface="+mn-lt"/>
            </a:endParaRPr>
          </a:p>
        </p:txBody>
      </p:sp>
    </p:spTree>
    <p:extLst>
      <p:ext uri="{BB962C8B-B14F-4D97-AF65-F5344CB8AC3E}">
        <p14:creationId xmlns:p14="http://schemas.microsoft.com/office/powerpoint/2010/main" val="788495445"/>
      </p:ext>
    </p:extLst>
  </p:cSld>
  <p:clrMapOvr>
    <a:masterClrMapping/>
  </p:clrMapOvr>
</p:sld>
</file>

<file path=ppt/theme/theme1.xml><?xml version="1.0" encoding="utf-8"?>
<a:theme xmlns:a="http://schemas.openxmlformats.org/drawingml/2006/main" name="Тема Office">
  <a:themeElements>
    <a:clrScheme name="Другая 1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2793</TotalTime>
  <Words>2070</Words>
  <Application>Microsoft Office PowerPoint</Application>
  <PresentationFormat>Лист A4 (210x297 мм)</PresentationFormat>
  <Paragraphs>162</Paragraphs>
  <Slides>17</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17</vt:i4>
      </vt:variant>
    </vt:vector>
  </HeadingPairs>
  <TitlesOfParts>
    <vt:vector size="28" baseType="lpstr">
      <vt:lpstr>Arial</vt:lpstr>
      <vt:lpstr>Arial Black</vt:lpstr>
      <vt:lpstr>Calibri</vt:lpstr>
      <vt:lpstr>Calibri Light</vt:lpstr>
      <vt:lpstr>Museo Sans Cyrl 100</vt:lpstr>
      <vt:lpstr>Museo Sans Cyrl 700</vt:lpstr>
      <vt:lpstr>OpenSans</vt:lpstr>
      <vt:lpstr>Proxima Nova</vt:lpstr>
      <vt:lpstr>Wingdings</vt:lpstr>
      <vt:lpstr>Тема Office</vt:lpstr>
      <vt:lpstr>1_Тема Office</vt:lpstr>
      <vt:lpstr> Как работает Закон  о ДДУ в 2025 г. Изменения для застройщиков </vt:lpstr>
      <vt:lpstr>Подробнее изучить Федеральный закон от 30.12.2004 № 214-ФЗ, а также узнать как отражать расходы на долевое строительство вы можете на нашем курсе</vt:lpstr>
      <vt:lpstr>Презентация PowerPoint</vt:lpstr>
      <vt:lpstr>Виновные лица могут быть привлечены к уголовной ответственности за привлечение денежных средств граждан для строительства в нарушение требований законодательства РФ (ст.200.3 УК РФ).</vt:lpstr>
      <vt:lpstr>Презентация PowerPoint</vt:lpstr>
      <vt:lpstr>Раскрытие счетов эскроу:</vt:lpstr>
      <vt:lpstr>Застройщик, применяющий эскроу счета, должен выполнять  следующие условия: </vt:lpstr>
      <vt:lpstr>Застройщик, применяющий только эскроу счета не должен выполнять  следующие условия (полный перечень - Письмо Минстроя от 08.07.2019 № 24663-ВЯ/07): </vt:lpstr>
      <vt:lpstr>Раскрытие информации застройщиком  (ст. 3.1, 20 Закона № 214-ФЗ) </vt:lpstr>
      <vt:lpstr>Раскрытие информации застройщиком  (ст. 3.1, 20 Закона № 214-ФЗ) </vt:lpstr>
      <vt:lpstr>Презентация PowerPoint</vt:lpstr>
      <vt:lpstr>Ответы на эти и другие вопросы на нашем курсе 12-16 сентября 2022 года </vt:lpstr>
      <vt:lpstr>12-16 сентября 2022 года  с 11.00-15.00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79</cp:revision>
  <cp:lastPrinted>2021-03-10T13:57:38Z</cp:lastPrinted>
  <dcterms:created xsi:type="dcterms:W3CDTF">2021-03-05T09:27:31Z</dcterms:created>
  <dcterms:modified xsi:type="dcterms:W3CDTF">2025-02-26T20:10:02Z</dcterms:modified>
</cp:coreProperties>
</file>